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5"/>
  </p:notesMasterIdLst>
  <p:sldIdLst>
    <p:sldId id="256" r:id="rId4"/>
    <p:sldId id="547" r:id="rId5"/>
    <p:sldId id="323" r:id="rId6"/>
    <p:sldId id="540" r:id="rId7"/>
    <p:sldId id="415" r:id="rId8"/>
    <p:sldId id="416" r:id="rId9"/>
    <p:sldId id="417" r:id="rId10"/>
    <p:sldId id="418" r:id="rId11"/>
    <p:sldId id="419" r:id="rId12"/>
    <p:sldId id="420" r:id="rId13"/>
    <p:sldId id="421" r:id="rId14"/>
    <p:sldId id="422" r:id="rId15"/>
    <p:sldId id="423" r:id="rId16"/>
    <p:sldId id="424" r:id="rId17"/>
    <p:sldId id="425" r:id="rId18"/>
    <p:sldId id="426" r:id="rId19"/>
    <p:sldId id="427" r:id="rId20"/>
    <p:sldId id="428" r:id="rId21"/>
    <p:sldId id="429" r:id="rId22"/>
    <p:sldId id="430" r:id="rId23"/>
    <p:sldId id="431" r:id="rId24"/>
    <p:sldId id="432" r:id="rId25"/>
    <p:sldId id="541" r:id="rId26"/>
    <p:sldId id="543" r:id="rId27"/>
    <p:sldId id="544" r:id="rId28"/>
    <p:sldId id="545" r:id="rId29"/>
    <p:sldId id="548" r:id="rId30"/>
    <p:sldId id="542" r:id="rId31"/>
    <p:sldId id="293" r:id="rId32"/>
    <p:sldId id="546" r:id="rId33"/>
    <p:sldId id="454" r:id="rId3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F8B323"/>
    <a:srgbClr val="E59609"/>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Μεσαίο στυλ 4 - Έμφαση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34" autoAdjust="0"/>
    <p:restoredTop sz="67076" autoAdjust="0"/>
  </p:normalViewPr>
  <p:slideViewPr>
    <p:cSldViewPr snapToGrid="0">
      <p:cViewPr varScale="1">
        <p:scale>
          <a:sx n="59" d="100"/>
          <a:sy n="59" d="100"/>
        </p:scale>
        <p:origin x="1814" y="67"/>
      </p:cViewPr>
      <p:guideLst/>
    </p:cSldViewPr>
  </p:slideViewPr>
  <p:notesTextViewPr>
    <p:cViewPr>
      <p:scale>
        <a:sx n="3" d="2"/>
        <a:sy n="3" d="2"/>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9B455D-061D-41DC-9501-2177883B878E}" type="datetimeFigureOut">
              <a:rPr lang="en-US" smtClean="0"/>
              <a:t>2/23/2024</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8EAF2E-3F36-438D-8E0A-2CB060D77205}" type="slidenum">
              <a:rPr lang="en-US" smtClean="0"/>
              <a:t>‹#›</a:t>
            </a:fld>
            <a:endParaRPr lang="en-US"/>
          </a:p>
        </p:txBody>
      </p:sp>
    </p:spTree>
    <p:extLst>
      <p:ext uri="{BB962C8B-B14F-4D97-AF65-F5344CB8AC3E}">
        <p14:creationId xmlns:p14="http://schemas.microsoft.com/office/powerpoint/2010/main" val="2533044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gov.uk/government/statistics/electricity-section-5-energy-trend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n.wikipedia.org/wiki/Institute_for_Economics_&amp;_Peace"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b="1" dirty="0" smtClean="0">
                <a:latin typeface="Georgia" panose="02040502050405020303" pitchFamily="18" charset="0"/>
              </a:rPr>
              <a:t>Godine 2015. Ujedinjeni narodi (UN) sastali su se s čelnicima iz više od 30 zemalja kako bi razradili kako riješiti neke od najvećih svjetskih problema. Identificirali su 17 ciljeva za iskorjenjivanje siromaštva u svijetu do 2030. i nazvali ih: Ciljevi održivog razvoja (SDG) ili skraćeno Globalni ciljevi.</a:t>
            </a:r>
          </a:p>
          <a:p>
            <a:endParaRPr lang="hr-HR" dirty="0" smtClean="0"/>
          </a:p>
          <a:p>
            <a:r>
              <a:rPr lang="hr-HR" dirty="0" smtClean="0"/>
              <a:t>Milenijski razvojni ciljevi MRC prethodnici su ciljeva održivog razvoja SDG.</a:t>
            </a:r>
            <a:r>
              <a:rPr lang="hr-HR" baseline="0" dirty="0" smtClean="0"/>
              <a:t> Postavljeni su 2000. godine i imali su značajne uspjehe u smanjenju ekstremnog siromaštva, poboljšanju zdravlja majki i djece. Ekstremno siromaštvo je prepolovljeno na globalnoj razini, a smrtnost djece ispod pet godina drastično smanjena. </a:t>
            </a:r>
            <a:r>
              <a:rPr lang="hr-HR" baseline="0" dirty="0" err="1" smtClean="0"/>
              <a:t>Montrealski</a:t>
            </a:r>
            <a:r>
              <a:rPr lang="hr-HR" baseline="0" dirty="0" smtClean="0"/>
              <a:t> protokol  iz1987. doveo je do zabrane </a:t>
            </a:r>
            <a:r>
              <a:rPr lang="hr-HR" baseline="0" dirty="0" err="1" smtClean="0"/>
              <a:t>klorofluorome</a:t>
            </a:r>
            <a:r>
              <a:rPr lang="hr-HR" baseline="0" dirty="0" smtClean="0"/>
              <a:t> </a:t>
            </a:r>
            <a:r>
              <a:rPr lang="hr-HR" baseline="0" dirty="0" err="1" smtClean="0"/>
              <a:t>tana</a:t>
            </a:r>
            <a:r>
              <a:rPr lang="hr-HR" baseline="0" dirty="0" smtClean="0"/>
              <a:t> i ozdravljenje ozonskog omotača. Konvencija o biološkoj raznolikosti iz 1992. suočava se sa puno izazova ali je postavila okvir za međunarodnu suradnju i podigla svijest o važnosti biološke raznolikosti. </a:t>
            </a:r>
            <a:endParaRPr lang="hr-HR" dirty="0"/>
          </a:p>
        </p:txBody>
      </p:sp>
      <p:sp>
        <p:nvSpPr>
          <p:cNvPr id="4" name="Rezervirano mjesto broja slajda 3"/>
          <p:cNvSpPr>
            <a:spLocks noGrp="1"/>
          </p:cNvSpPr>
          <p:nvPr>
            <p:ph type="sldNum" sz="quarter" idx="10"/>
          </p:nvPr>
        </p:nvSpPr>
        <p:spPr/>
        <p:txBody>
          <a:bodyPr/>
          <a:lstStyle/>
          <a:p>
            <a:fld id="{808EAF2E-3F36-438D-8E0A-2CB060D77205}" type="slidenum">
              <a:rPr lang="en-US" smtClean="0"/>
              <a:t>3</a:t>
            </a:fld>
            <a:endParaRPr lang="en-US"/>
          </a:p>
        </p:txBody>
      </p:sp>
    </p:spTree>
    <p:extLst>
      <p:ext uri="{BB962C8B-B14F-4D97-AF65-F5344CB8AC3E}">
        <p14:creationId xmlns:p14="http://schemas.microsoft.com/office/powerpoint/2010/main" val="2281208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 name="Shape 1192"/>
          <p:cNvSpPr>
            <a:spLocks noGrp="1" noRot="1" noChangeAspect="1"/>
          </p:cNvSpPr>
          <p:nvPr>
            <p:ph type="sldImg"/>
          </p:nvPr>
        </p:nvSpPr>
        <p:spPr>
          <a:xfrm>
            <a:off x="381000" y="685800"/>
            <a:ext cx="6096000" cy="3429000"/>
          </a:xfrm>
          <a:prstGeom prst="rect">
            <a:avLst/>
          </a:prstGeom>
        </p:spPr>
        <p:txBody>
          <a:bodyPr/>
          <a:lstStyle/>
          <a:p>
            <a:endParaRPr/>
          </a:p>
        </p:txBody>
      </p:sp>
      <p:sp>
        <p:nvSpPr>
          <p:cNvPr id="1193" name="Shape 1193"/>
          <p:cNvSpPr>
            <a:spLocks noGrp="1"/>
          </p:cNvSpPr>
          <p:nvPr>
            <p:ph type="body" sz="quarter" idx="1"/>
          </p:nvPr>
        </p:nvSpPr>
        <p:spPr>
          <a:prstGeom prst="rect">
            <a:avLst/>
          </a:prstGeom>
        </p:spPr>
        <p:txBody>
          <a:bodyPr/>
          <a:lstStyle/>
          <a:p>
            <a:r>
              <a:rPr lang="hr-HR" b="1" dirty="0" smtClean="0">
                <a:latin typeface="Georgia" panose="02040502050405020303" pitchFamily="18" charset="0"/>
              </a:rPr>
              <a:t>C</a:t>
            </a:r>
          </a:p>
          <a:p>
            <a:r>
              <a:rPr lang="en-US" dirty="0" smtClean="0">
                <a:latin typeface="Georgia" panose="02040502050405020303" pitchFamily="18" charset="0"/>
              </a:rPr>
              <a:t>U 2020…</a:t>
            </a:r>
          </a:p>
          <a:p>
            <a:endParaRPr lang="en-US" dirty="0" smtClean="0">
              <a:latin typeface="Georgia" panose="02040502050405020303" pitchFamily="18" charset="0"/>
            </a:endParaRPr>
          </a:p>
          <a:p>
            <a:r>
              <a:rPr lang="en-US" dirty="0" err="1" smtClean="0">
                <a:latin typeface="Georgia" panose="02040502050405020303" pitchFamily="18" charset="0"/>
              </a:rPr>
              <a:t>Hidroenergija</a:t>
            </a:r>
            <a:r>
              <a:rPr lang="en-US" dirty="0" smtClean="0">
                <a:latin typeface="Georgia" panose="02040502050405020303" pitchFamily="18" charset="0"/>
              </a:rPr>
              <a:t> </a:t>
            </a:r>
            <a:r>
              <a:rPr lang="en-US" dirty="0" err="1" smtClean="0">
                <a:latin typeface="Georgia" panose="02040502050405020303" pitchFamily="18" charset="0"/>
              </a:rPr>
              <a:t>čini</a:t>
            </a:r>
            <a:r>
              <a:rPr lang="en-US" dirty="0" smtClean="0">
                <a:latin typeface="Georgia" panose="02040502050405020303" pitchFamily="18" charset="0"/>
              </a:rPr>
              <a:t> 19% </a:t>
            </a:r>
            <a:r>
              <a:rPr lang="en-US" dirty="0" err="1" smtClean="0">
                <a:latin typeface="Georgia" panose="02040502050405020303" pitchFamily="18" charset="0"/>
              </a:rPr>
              <a:t>ukupne</a:t>
            </a:r>
            <a:r>
              <a:rPr lang="en-US" dirty="0" smtClean="0">
                <a:latin typeface="Georgia" panose="02040502050405020303" pitchFamily="18" charset="0"/>
              </a:rPr>
              <a:t> </a:t>
            </a:r>
            <a:r>
              <a:rPr lang="en-US" dirty="0" err="1" smtClean="0">
                <a:latin typeface="Georgia" panose="02040502050405020303" pitchFamily="18" charset="0"/>
              </a:rPr>
              <a:t>svjetske</a:t>
            </a:r>
            <a:r>
              <a:rPr lang="en-US" dirty="0" smtClean="0">
                <a:latin typeface="Georgia" panose="02040502050405020303" pitchFamily="18" charset="0"/>
              </a:rPr>
              <a:t> </a:t>
            </a:r>
            <a:r>
              <a:rPr lang="en-US" dirty="0" err="1" smtClean="0">
                <a:latin typeface="Georgia" panose="02040502050405020303" pitchFamily="18" charset="0"/>
              </a:rPr>
              <a:t>proizvodnje</a:t>
            </a:r>
            <a:r>
              <a:rPr lang="en-US" dirty="0" smtClean="0">
                <a:latin typeface="Georgia" panose="02040502050405020303" pitchFamily="18" charset="0"/>
              </a:rPr>
              <a:t> </a:t>
            </a:r>
            <a:r>
              <a:rPr lang="en-US" dirty="0" err="1" smtClean="0">
                <a:latin typeface="Georgia" panose="02040502050405020303" pitchFamily="18" charset="0"/>
              </a:rPr>
              <a:t>električne</a:t>
            </a:r>
            <a:r>
              <a:rPr lang="en-US" dirty="0" smtClean="0">
                <a:latin typeface="Georgia" panose="02040502050405020303" pitchFamily="18" charset="0"/>
              </a:rPr>
              <a:t> </a:t>
            </a:r>
            <a:r>
              <a:rPr lang="en-US" dirty="0" err="1" smtClean="0">
                <a:latin typeface="Georgia" panose="02040502050405020303" pitchFamily="18" charset="0"/>
              </a:rPr>
              <a:t>energije</a:t>
            </a:r>
            <a:endParaRPr lang="en-US" dirty="0" smtClean="0">
              <a:latin typeface="Georgia" panose="02040502050405020303" pitchFamily="18" charset="0"/>
            </a:endParaRPr>
          </a:p>
          <a:p>
            <a:r>
              <a:rPr lang="en-US" dirty="0" err="1" smtClean="0">
                <a:latin typeface="Georgia" panose="02040502050405020303" pitchFamily="18" charset="0"/>
              </a:rPr>
              <a:t>Sunčeva</a:t>
            </a:r>
            <a:r>
              <a:rPr lang="en-US" dirty="0" smtClean="0">
                <a:latin typeface="Georgia" panose="02040502050405020303" pitchFamily="18" charset="0"/>
              </a:rPr>
              <a:t> </a:t>
            </a:r>
            <a:r>
              <a:rPr lang="en-US" dirty="0" err="1" smtClean="0">
                <a:latin typeface="Georgia" panose="02040502050405020303" pitchFamily="18" charset="0"/>
              </a:rPr>
              <a:t>energija</a:t>
            </a:r>
            <a:r>
              <a:rPr lang="en-US" dirty="0" smtClean="0">
                <a:latin typeface="Georgia" panose="02040502050405020303" pitchFamily="18" charset="0"/>
              </a:rPr>
              <a:t> </a:t>
            </a:r>
            <a:r>
              <a:rPr lang="en-US" dirty="0" err="1" smtClean="0">
                <a:latin typeface="Georgia" panose="02040502050405020303" pitchFamily="18" charset="0"/>
              </a:rPr>
              <a:t>čini</a:t>
            </a:r>
            <a:r>
              <a:rPr lang="en-US" dirty="0" smtClean="0">
                <a:latin typeface="Georgia" panose="02040502050405020303" pitchFamily="18" charset="0"/>
              </a:rPr>
              <a:t> 3% </a:t>
            </a:r>
            <a:r>
              <a:rPr lang="en-US" dirty="0" err="1" smtClean="0">
                <a:latin typeface="Georgia" panose="02040502050405020303" pitchFamily="18" charset="0"/>
              </a:rPr>
              <a:t>globalne</a:t>
            </a:r>
            <a:r>
              <a:rPr lang="en-US" dirty="0" smtClean="0">
                <a:latin typeface="Georgia" panose="02040502050405020303" pitchFamily="18" charset="0"/>
              </a:rPr>
              <a:t> </a:t>
            </a:r>
            <a:r>
              <a:rPr lang="en-US" dirty="0" err="1" smtClean="0">
                <a:latin typeface="Georgia" panose="02040502050405020303" pitchFamily="18" charset="0"/>
              </a:rPr>
              <a:t>proizvodnje</a:t>
            </a:r>
            <a:r>
              <a:rPr lang="en-US" dirty="0" smtClean="0">
                <a:latin typeface="Georgia" panose="02040502050405020303" pitchFamily="18" charset="0"/>
              </a:rPr>
              <a:t> </a:t>
            </a:r>
            <a:r>
              <a:rPr lang="en-US" dirty="0" err="1" smtClean="0">
                <a:latin typeface="Georgia" panose="02040502050405020303" pitchFamily="18" charset="0"/>
              </a:rPr>
              <a:t>električne</a:t>
            </a:r>
            <a:r>
              <a:rPr lang="en-US" dirty="0" smtClean="0">
                <a:latin typeface="Georgia" panose="02040502050405020303" pitchFamily="18" charset="0"/>
              </a:rPr>
              <a:t> </a:t>
            </a:r>
            <a:r>
              <a:rPr lang="en-US" dirty="0" err="1" smtClean="0">
                <a:latin typeface="Georgia" panose="02040502050405020303" pitchFamily="18" charset="0"/>
              </a:rPr>
              <a:t>energije</a:t>
            </a:r>
            <a:r>
              <a:rPr lang="en-US" dirty="0" smtClean="0">
                <a:latin typeface="Georgia" panose="02040502050405020303" pitchFamily="18" charset="0"/>
              </a:rPr>
              <a:t>.</a:t>
            </a:r>
          </a:p>
          <a:p>
            <a:r>
              <a:rPr lang="en-US" dirty="0" err="1" smtClean="0">
                <a:latin typeface="Georgia" panose="02040502050405020303" pitchFamily="18" charset="0"/>
              </a:rPr>
              <a:t>Snaga</a:t>
            </a:r>
            <a:r>
              <a:rPr lang="en-US" dirty="0" smtClean="0">
                <a:latin typeface="Georgia" panose="02040502050405020303" pitchFamily="18" charset="0"/>
              </a:rPr>
              <a:t> </a:t>
            </a:r>
            <a:r>
              <a:rPr lang="en-US" dirty="0" err="1" smtClean="0">
                <a:latin typeface="Georgia" panose="02040502050405020303" pitchFamily="18" charset="0"/>
              </a:rPr>
              <a:t>vjetra</a:t>
            </a:r>
            <a:r>
              <a:rPr lang="en-US" dirty="0" smtClean="0">
                <a:latin typeface="Georgia" panose="02040502050405020303" pitchFamily="18" charset="0"/>
              </a:rPr>
              <a:t> </a:t>
            </a:r>
            <a:r>
              <a:rPr lang="en-US" dirty="0" err="1" smtClean="0">
                <a:latin typeface="Georgia" panose="02040502050405020303" pitchFamily="18" charset="0"/>
              </a:rPr>
              <a:t>procjenjuje</a:t>
            </a:r>
            <a:r>
              <a:rPr lang="en-US" dirty="0" smtClean="0">
                <a:latin typeface="Georgia" panose="02040502050405020303" pitchFamily="18" charset="0"/>
              </a:rPr>
              <a:t> se </a:t>
            </a:r>
            <a:r>
              <a:rPr lang="en-US" dirty="0" err="1" smtClean="0">
                <a:latin typeface="Georgia" panose="02040502050405020303" pitchFamily="18" charset="0"/>
              </a:rPr>
              <a:t>na</a:t>
            </a:r>
            <a:r>
              <a:rPr lang="en-US" dirty="0" smtClean="0">
                <a:latin typeface="Georgia" panose="02040502050405020303" pitchFamily="18" charset="0"/>
              </a:rPr>
              <a:t> 4% </a:t>
            </a:r>
            <a:r>
              <a:rPr lang="en-US" dirty="0" err="1" smtClean="0">
                <a:latin typeface="Georgia" panose="02040502050405020303" pitchFamily="18" charset="0"/>
              </a:rPr>
              <a:t>globalne</a:t>
            </a:r>
            <a:r>
              <a:rPr lang="en-US" dirty="0" smtClean="0">
                <a:latin typeface="Georgia" panose="02040502050405020303" pitchFamily="18" charset="0"/>
              </a:rPr>
              <a:t> </a:t>
            </a:r>
            <a:r>
              <a:rPr lang="en-US" dirty="0" err="1" smtClean="0">
                <a:latin typeface="Georgia" panose="02040502050405020303" pitchFamily="18" charset="0"/>
              </a:rPr>
              <a:t>proizvodnje</a:t>
            </a:r>
            <a:r>
              <a:rPr lang="en-US" dirty="0" smtClean="0">
                <a:latin typeface="Georgia" panose="02040502050405020303" pitchFamily="18" charset="0"/>
              </a:rPr>
              <a:t> </a:t>
            </a:r>
            <a:r>
              <a:rPr lang="en-US" dirty="0" err="1" smtClean="0">
                <a:latin typeface="Georgia" panose="02040502050405020303" pitchFamily="18" charset="0"/>
              </a:rPr>
              <a:t>električne</a:t>
            </a:r>
            <a:r>
              <a:rPr lang="en-US" dirty="0" smtClean="0">
                <a:latin typeface="Georgia" panose="02040502050405020303" pitchFamily="18" charset="0"/>
              </a:rPr>
              <a:t> </a:t>
            </a:r>
            <a:r>
              <a:rPr lang="en-US" dirty="0" err="1" smtClean="0">
                <a:latin typeface="Georgia" panose="02040502050405020303" pitchFamily="18" charset="0"/>
              </a:rPr>
              <a:t>energije</a:t>
            </a:r>
            <a:r>
              <a:rPr lang="en-US" dirty="0" smtClean="0">
                <a:latin typeface="Georgia" panose="02040502050405020303" pitchFamily="18" charset="0"/>
              </a:rPr>
              <a:t>.</a:t>
            </a:r>
            <a:endParaRPr lang="en-US" dirty="0">
              <a:latin typeface="Georgia" panose="02040502050405020303" pitchFamily="18" charset="0"/>
            </a:endParaRPr>
          </a:p>
          <a:p>
            <a:r>
              <a:rPr lang="en-US" dirty="0">
                <a:latin typeface="Georgia" panose="02040502050405020303" pitchFamily="18" charset="0"/>
              </a:rPr>
              <a:t>For up to date information on energy consumption in the UK go to:</a:t>
            </a:r>
          </a:p>
          <a:p>
            <a:r>
              <a:rPr lang="en-GB" dirty="0">
                <a:latin typeface="Georgia" panose="02040502050405020303" pitchFamily="18" charset="0"/>
                <a:hlinkClick r:id="rId3"/>
              </a:rPr>
              <a:t>https://www.gov.uk/government/statistics/electricity-section-5-energy-trends</a:t>
            </a:r>
            <a:endParaRPr lang="en-GB" dirty="0">
              <a:latin typeface="Georgia" panose="02040502050405020303" pitchFamily="18" charset="0"/>
            </a:endParaRPr>
          </a:p>
          <a:p>
            <a:r>
              <a:rPr lang="en-US" dirty="0" err="1" smtClean="0">
                <a:latin typeface="Georgia" panose="02040502050405020303" pitchFamily="18" charset="0"/>
              </a:rPr>
              <a:t>Činjenica</a:t>
            </a:r>
            <a:r>
              <a:rPr lang="en-US" dirty="0" smtClean="0">
                <a:latin typeface="Georgia" panose="02040502050405020303" pitchFamily="18" charset="0"/>
              </a:rPr>
              <a:t> o SDG 7 – 3 </a:t>
            </a:r>
            <a:r>
              <a:rPr lang="en-US" dirty="0" err="1" smtClean="0">
                <a:latin typeface="Georgia" panose="02040502050405020303" pitchFamily="18" charset="0"/>
              </a:rPr>
              <a:t>milijarde</a:t>
            </a:r>
            <a:r>
              <a:rPr lang="en-US" dirty="0" smtClean="0">
                <a:latin typeface="Georgia" panose="02040502050405020303" pitchFamily="18" charset="0"/>
              </a:rPr>
              <a:t> </a:t>
            </a:r>
            <a:r>
              <a:rPr lang="en-US" dirty="0" err="1" smtClean="0">
                <a:latin typeface="Georgia" panose="02040502050405020303" pitchFamily="18" charset="0"/>
              </a:rPr>
              <a:t>ljudi</a:t>
            </a:r>
            <a:r>
              <a:rPr lang="en-US" dirty="0" smtClean="0">
                <a:latin typeface="Georgia" panose="02040502050405020303" pitchFamily="18" charset="0"/>
              </a:rPr>
              <a:t> (</a:t>
            </a:r>
            <a:r>
              <a:rPr lang="en-US" dirty="0" err="1" smtClean="0">
                <a:latin typeface="Georgia" panose="02040502050405020303" pitchFamily="18" charset="0"/>
              </a:rPr>
              <a:t>više</a:t>
            </a:r>
            <a:r>
              <a:rPr lang="en-US" dirty="0" smtClean="0">
                <a:latin typeface="Georgia" panose="02040502050405020303" pitchFamily="18" charset="0"/>
              </a:rPr>
              <a:t> od 1/3 </a:t>
            </a:r>
            <a:r>
              <a:rPr lang="en-US" dirty="0" err="1" smtClean="0">
                <a:latin typeface="Georgia" panose="02040502050405020303" pitchFamily="18" charset="0"/>
              </a:rPr>
              <a:t>stanovništva</a:t>
            </a:r>
            <a:r>
              <a:rPr lang="en-US" dirty="0" smtClean="0">
                <a:latin typeface="Georgia" panose="02040502050405020303" pitchFamily="18" charset="0"/>
              </a:rPr>
              <a:t>) </a:t>
            </a:r>
            <a:r>
              <a:rPr lang="en-US" dirty="0" err="1" smtClean="0">
                <a:latin typeface="Georgia" panose="02040502050405020303" pitchFamily="18" charset="0"/>
              </a:rPr>
              <a:t>nema</a:t>
            </a:r>
            <a:r>
              <a:rPr lang="en-US" dirty="0" smtClean="0">
                <a:latin typeface="Georgia" panose="02040502050405020303" pitchFamily="18" charset="0"/>
              </a:rPr>
              <a:t> </a:t>
            </a:r>
            <a:r>
              <a:rPr lang="en-US" dirty="0" err="1" smtClean="0">
                <a:latin typeface="Georgia" panose="02040502050405020303" pitchFamily="18" charset="0"/>
              </a:rPr>
              <a:t>pristup</a:t>
            </a:r>
            <a:r>
              <a:rPr lang="en-US" dirty="0" smtClean="0">
                <a:latin typeface="Georgia" panose="02040502050405020303" pitchFamily="18" charset="0"/>
              </a:rPr>
              <a:t> </a:t>
            </a:r>
            <a:r>
              <a:rPr lang="en-US" dirty="0" err="1" smtClean="0">
                <a:latin typeface="Georgia" panose="02040502050405020303" pitchFamily="18" charset="0"/>
              </a:rPr>
              <a:t>čistom</a:t>
            </a:r>
            <a:r>
              <a:rPr lang="en-US" dirty="0" smtClean="0">
                <a:latin typeface="Georgia" panose="02040502050405020303" pitchFamily="18" charset="0"/>
              </a:rPr>
              <a:t> </a:t>
            </a:r>
            <a:r>
              <a:rPr lang="en-US" dirty="0" err="1" smtClean="0">
                <a:latin typeface="Georgia" panose="02040502050405020303" pitchFamily="18" charset="0"/>
              </a:rPr>
              <a:t>gorivu</a:t>
            </a:r>
            <a:r>
              <a:rPr lang="en-US" dirty="0" smtClean="0">
                <a:latin typeface="Georgia" panose="02040502050405020303" pitchFamily="18" charset="0"/>
              </a:rPr>
              <a:t> </a:t>
            </a:r>
            <a:r>
              <a:rPr lang="en-US" dirty="0" err="1" smtClean="0">
                <a:latin typeface="Georgia" panose="02040502050405020303" pitchFamily="18" charset="0"/>
              </a:rPr>
              <a:t>i</a:t>
            </a:r>
            <a:r>
              <a:rPr lang="en-US" dirty="0" smtClean="0">
                <a:latin typeface="Georgia" panose="02040502050405020303" pitchFamily="18" charset="0"/>
              </a:rPr>
              <a:t> </a:t>
            </a:r>
            <a:r>
              <a:rPr lang="en-US" dirty="0" err="1" smtClean="0">
                <a:latin typeface="Georgia" panose="02040502050405020303" pitchFamily="18" charset="0"/>
              </a:rPr>
              <a:t>tehnologijama</a:t>
            </a:r>
            <a:r>
              <a:rPr lang="en-US" dirty="0" smtClean="0">
                <a:latin typeface="Georgia" panose="02040502050405020303" pitchFamily="18" charset="0"/>
              </a:rPr>
              <a:t> </a:t>
            </a:r>
            <a:r>
              <a:rPr lang="en-US" dirty="0" err="1" smtClean="0">
                <a:latin typeface="Georgia" panose="02040502050405020303" pitchFamily="18" charset="0"/>
              </a:rPr>
              <a:t>za</a:t>
            </a:r>
            <a:r>
              <a:rPr lang="en-US" dirty="0" smtClean="0">
                <a:latin typeface="Georgia" panose="02040502050405020303" pitchFamily="18" charset="0"/>
              </a:rPr>
              <a:t> </a:t>
            </a:r>
            <a:r>
              <a:rPr lang="en-US" dirty="0" err="1" smtClean="0">
                <a:latin typeface="Georgia" panose="02040502050405020303" pitchFamily="18" charset="0"/>
              </a:rPr>
              <a:t>kuhanje</a:t>
            </a:r>
            <a:endParaRPr lang="en-US" dirty="0">
              <a:latin typeface="Georgia" panose="02040502050405020303" pitchFamily="18" charset="0"/>
            </a:endParaRPr>
          </a:p>
          <a:p>
            <a:r>
              <a:rPr lang="en-US" b="1" dirty="0">
                <a:latin typeface="Georgia" panose="02040502050405020303" pitchFamily="18" charset="0"/>
              </a:rPr>
              <a:t>SDG 7 fact – 3 billion people</a:t>
            </a:r>
            <a:r>
              <a:rPr lang="en-US" b="1" baseline="0" dirty="0">
                <a:latin typeface="Georgia" panose="02040502050405020303" pitchFamily="18" charset="0"/>
              </a:rPr>
              <a:t> (over 1/3 of the population) don’t have access to clean cooking fuel and technologies </a:t>
            </a:r>
            <a:endParaRPr lang="en-GB" b="1" dirty="0">
              <a:latin typeface="Georgia" panose="02040502050405020303" pitchFamily="18" charset="0"/>
            </a:endParaRPr>
          </a:p>
          <a:p>
            <a:endParaRPr lang="en-US" dirty="0">
              <a:latin typeface="Georgia" panose="02040502050405020303" pitchFamily="18" charset="0"/>
            </a:endParaRPr>
          </a:p>
          <a:p>
            <a:r>
              <a:rPr lang="en-US" dirty="0">
                <a:latin typeface="Georgia" panose="02040502050405020303" pitchFamily="18" charset="0"/>
              </a:rPr>
              <a:t>For information and advice on how to get involved in SDG 7 go to</a:t>
            </a:r>
            <a:r>
              <a:rPr lang="en-US" baseline="0" dirty="0">
                <a:latin typeface="Georgia" panose="02040502050405020303" pitchFamily="18" charset="0"/>
              </a:rPr>
              <a:t> </a:t>
            </a:r>
            <a:r>
              <a:rPr lang="en-US" dirty="0">
                <a:latin typeface="Georgia" panose="02040502050405020303" pitchFamily="18" charset="0"/>
              </a:rPr>
              <a:t>globalgoals.org/7</a:t>
            </a:r>
          </a:p>
        </p:txBody>
      </p:sp>
    </p:spTree>
    <p:extLst>
      <p:ext uri="{BB962C8B-B14F-4D97-AF65-F5344CB8AC3E}">
        <p14:creationId xmlns:p14="http://schemas.microsoft.com/office/powerpoint/2010/main" val="4241351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 name="Shape 1192"/>
          <p:cNvSpPr>
            <a:spLocks noGrp="1" noRot="1" noChangeAspect="1"/>
          </p:cNvSpPr>
          <p:nvPr>
            <p:ph type="sldImg"/>
          </p:nvPr>
        </p:nvSpPr>
        <p:spPr>
          <a:xfrm>
            <a:off x="381000" y="685800"/>
            <a:ext cx="6096000" cy="3429000"/>
          </a:xfrm>
          <a:prstGeom prst="rect">
            <a:avLst/>
          </a:prstGeom>
        </p:spPr>
        <p:txBody>
          <a:bodyPr/>
          <a:lstStyle/>
          <a:p>
            <a:endParaRPr/>
          </a:p>
        </p:txBody>
      </p:sp>
      <p:sp>
        <p:nvSpPr>
          <p:cNvPr id="1193" name="Shape 1193"/>
          <p:cNvSpPr>
            <a:spLocks noGrp="1"/>
          </p:cNvSpPr>
          <p:nvPr>
            <p:ph type="body" sz="quarter" idx="1"/>
          </p:nvPr>
        </p:nvSpPr>
        <p:spPr>
          <a:prstGeom prst="rect">
            <a:avLst/>
          </a:prstGeom>
        </p:spPr>
        <p:txBody>
          <a:bodyPr/>
          <a:lstStyle/>
          <a:p>
            <a:r>
              <a:rPr lang="hr-HR" sz="1200" b="1" i="0" u="none" strike="noStrike" baseline="0" dirty="0" smtClean="0">
                <a:latin typeface="Georgia" panose="02040502050405020303" pitchFamily="18" charset="0"/>
                <a:ea typeface="+mj-ea"/>
                <a:cs typeface="+mj-cs"/>
                <a:sym typeface="Geller Text Regular"/>
              </a:rPr>
              <a:t>A, B D.</a:t>
            </a:r>
          </a:p>
          <a:p>
            <a:endParaRPr lang="hr-HR" sz="1200" b="0" i="0" u="none" strike="noStrike" baseline="0" dirty="0" smtClean="0">
              <a:latin typeface="Georgia" panose="02040502050405020303" pitchFamily="18" charset="0"/>
              <a:ea typeface="+mj-ea"/>
              <a:cs typeface="+mj-cs"/>
              <a:sym typeface="Geller Text Regular"/>
            </a:endParaRPr>
          </a:p>
          <a:p>
            <a:r>
              <a:rPr lang="en-US" sz="1200" b="0" i="0" u="none" strike="noStrike" baseline="0" dirty="0" err="1" smtClean="0">
                <a:latin typeface="Georgia" panose="02040502050405020303" pitchFamily="18" charset="0"/>
                <a:ea typeface="+mj-ea"/>
                <a:cs typeface="+mj-cs"/>
                <a:sym typeface="Geller Text Regular"/>
              </a:rPr>
              <a:t>Dostojanstven</a:t>
            </a:r>
            <a:r>
              <a:rPr lang="en-US" sz="1200" b="0" i="0" u="none" strike="noStrike" baseline="0" dirty="0" smtClean="0">
                <a:latin typeface="Georgia" panose="02040502050405020303" pitchFamily="18" charset="0"/>
                <a:ea typeface="+mj-ea"/>
                <a:cs typeface="+mj-cs"/>
                <a:sym typeface="Geller Text Regular"/>
              </a:rPr>
              <a:t> rad je </a:t>
            </a:r>
            <a:r>
              <a:rPr lang="en-US" sz="1200" b="0" i="0" u="none" strike="noStrike" baseline="0" dirty="0" err="1" smtClean="0">
                <a:latin typeface="Georgia" panose="02040502050405020303" pitchFamily="18" charset="0"/>
                <a:ea typeface="+mj-ea"/>
                <a:cs typeface="+mj-cs"/>
                <a:sym typeface="Geller Text Regular"/>
              </a:rPr>
              <a:t>posao</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koji</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pruža</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dostojanstvo</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osobi</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koja</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ga</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radi</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odnosno</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dužno</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poštovanje</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ali</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i</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uravnotežen</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obiteljski</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život</a:t>
            </a:r>
            <a:r>
              <a:rPr lang="en-US" sz="1200" b="0" i="0" u="none" strike="noStrike" baseline="0" dirty="0" smtClean="0">
                <a:latin typeface="Georgia" panose="02040502050405020303" pitchFamily="18" charset="0"/>
                <a:ea typeface="+mj-ea"/>
                <a:cs typeface="+mj-cs"/>
                <a:sym typeface="Geller Text Regular"/>
              </a:rPr>
              <a:t>. To </a:t>
            </a:r>
            <a:r>
              <a:rPr lang="en-US" sz="1200" b="0" i="0" u="none" strike="noStrike" baseline="0" dirty="0" err="1" smtClean="0">
                <a:latin typeface="Georgia" panose="02040502050405020303" pitchFamily="18" charset="0"/>
                <a:ea typeface="+mj-ea"/>
                <a:cs typeface="+mj-cs"/>
                <a:sym typeface="Geller Text Regular"/>
              </a:rPr>
              <a:t>uključuje</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pristup</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produktivnom</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i</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primjereno</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plaćenom</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radu</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sigurnost</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na</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radu</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i</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socijalnu</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zaštitu</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za</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obitelji</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bolje</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izglede</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za</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osobni</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razvoj</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i</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društvenu</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integraciju</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jednake</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mogućnosti</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i</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tretman</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za</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sve</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itd</a:t>
            </a:r>
            <a:r>
              <a:rPr lang="en-US" sz="1200" b="0" i="0" u="none" strike="noStrike" baseline="0" dirty="0" smtClean="0">
                <a:latin typeface="Georgia" panose="02040502050405020303" pitchFamily="18" charset="0"/>
                <a:ea typeface="+mj-ea"/>
                <a:cs typeface="+mj-cs"/>
                <a:sym typeface="Geller Text Regular"/>
              </a:rPr>
              <a:t>.</a:t>
            </a:r>
            <a:endParaRPr lang="en-US" sz="1200" b="0" i="0" u="none" strike="noStrike" baseline="0" dirty="0">
              <a:latin typeface="Georgia" panose="02040502050405020303" pitchFamily="18" charset="0"/>
              <a:ea typeface="+mj-ea"/>
              <a:cs typeface="+mj-cs"/>
              <a:sym typeface="Geller Text Regular"/>
            </a:endParaRPr>
          </a:p>
          <a:p>
            <a:r>
              <a:rPr lang="en-US" sz="1200" b="1" i="0" u="none" strike="noStrike" baseline="0" dirty="0">
                <a:latin typeface="Georgia" panose="02040502050405020303" pitchFamily="18" charset="0"/>
                <a:ea typeface="+mj-ea"/>
                <a:cs typeface="+mj-cs"/>
                <a:sym typeface="Geller Text Regular"/>
              </a:rPr>
              <a:t>SDG 8 fact - 1/5 of young people are not in education, training or employment </a:t>
            </a:r>
          </a:p>
          <a:p>
            <a:endParaRPr lang="en-US" sz="1200" b="0" i="0" u="none" strike="noStrike" baseline="0" dirty="0">
              <a:latin typeface="Georgia" panose="02040502050405020303" pitchFamily="18" charset="0"/>
              <a:ea typeface="+mj-ea"/>
              <a:cs typeface="+mj-cs"/>
              <a:sym typeface="Geller Text Regular"/>
            </a:endParaRPr>
          </a:p>
          <a:p>
            <a:r>
              <a:rPr lang="en-US" dirty="0">
                <a:latin typeface="Georgia" panose="02040502050405020303" pitchFamily="18" charset="0"/>
              </a:rPr>
              <a:t>For</a:t>
            </a:r>
            <a:r>
              <a:rPr lang="en-US" baseline="0" dirty="0">
                <a:latin typeface="Georgia" panose="02040502050405020303" pitchFamily="18" charset="0"/>
              </a:rPr>
              <a:t> </a:t>
            </a:r>
            <a:r>
              <a:rPr lang="en-US" dirty="0">
                <a:latin typeface="Georgia" panose="02040502050405020303" pitchFamily="18" charset="0"/>
              </a:rPr>
              <a:t>information and advice on how to get involved in SDG 8 go to</a:t>
            </a:r>
            <a:r>
              <a:rPr lang="en-US" baseline="0" dirty="0">
                <a:latin typeface="Georgia" panose="02040502050405020303" pitchFamily="18" charset="0"/>
              </a:rPr>
              <a:t> </a:t>
            </a:r>
            <a:r>
              <a:rPr lang="en-US" dirty="0">
                <a:latin typeface="Georgia" panose="02040502050405020303" pitchFamily="18" charset="0"/>
              </a:rPr>
              <a:t>globalgoals.org/8</a:t>
            </a:r>
          </a:p>
        </p:txBody>
      </p:sp>
    </p:spTree>
    <p:extLst>
      <p:ext uri="{BB962C8B-B14F-4D97-AF65-F5344CB8AC3E}">
        <p14:creationId xmlns:p14="http://schemas.microsoft.com/office/powerpoint/2010/main" val="558662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 name="Shape 1192"/>
          <p:cNvSpPr>
            <a:spLocks noGrp="1" noRot="1" noChangeAspect="1"/>
          </p:cNvSpPr>
          <p:nvPr>
            <p:ph type="sldImg"/>
          </p:nvPr>
        </p:nvSpPr>
        <p:spPr>
          <a:xfrm>
            <a:off x="381000" y="685800"/>
            <a:ext cx="6096000" cy="3429000"/>
          </a:xfrm>
          <a:prstGeom prst="rect">
            <a:avLst/>
          </a:prstGeom>
        </p:spPr>
        <p:txBody>
          <a:bodyPr/>
          <a:lstStyle/>
          <a:p>
            <a:endParaRPr/>
          </a:p>
        </p:txBody>
      </p:sp>
      <p:sp>
        <p:nvSpPr>
          <p:cNvPr id="1193" name="Shape 1193"/>
          <p:cNvSpPr>
            <a:spLocks noGrp="1"/>
          </p:cNvSpPr>
          <p:nvPr>
            <p:ph type="body" sz="quarter" idx="1"/>
          </p:nvPr>
        </p:nvSpPr>
        <p:spPr>
          <a:prstGeom prst="rect">
            <a:avLst/>
          </a:prstGeom>
        </p:spPr>
        <p:txBody>
          <a:bodyPr/>
          <a:lstStyle/>
          <a:p>
            <a:pPr fontAlgn="base"/>
            <a:r>
              <a:rPr lang="hr-HR" sz="1200" b="1" i="0" u="none" strike="noStrike" baseline="0" dirty="0" smtClean="0">
                <a:latin typeface="Georgia" panose="02040502050405020303" pitchFamily="18" charset="0"/>
                <a:ea typeface="+mj-ea"/>
                <a:cs typeface="+mj-cs"/>
                <a:sym typeface="Geller Text Regular"/>
              </a:rPr>
              <a:t>A, C</a:t>
            </a:r>
          </a:p>
          <a:p>
            <a:pPr fontAlgn="base"/>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Različite</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organizacije</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koriste</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različite</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kriterije</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za</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mjerenje</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koliko</a:t>
            </a:r>
            <a:r>
              <a:rPr lang="en-US" sz="1200" b="0" i="0" u="none" strike="noStrike" baseline="0" dirty="0" smtClean="0">
                <a:latin typeface="Georgia" panose="02040502050405020303" pitchFamily="18" charset="0"/>
                <a:ea typeface="+mj-ea"/>
                <a:cs typeface="+mj-cs"/>
                <a:sym typeface="Geller Text Regular"/>
              </a:rPr>
              <a:t> je grad '</a:t>
            </a:r>
            <a:r>
              <a:rPr lang="en-US" sz="1200" b="0" i="0" u="none" strike="noStrike" baseline="0" dirty="0" err="1" smtClean="0">
                <a:latin typeface="Georgia" panose="02040502050405020303" pitchFamily="18" charset="0"/>
                <a:ea typeface="+mj-ea"/>
                <a:cs typeface="+mj-cs"/>
                <a:sym typeface="Geller Text Regular"/>
              </a:rPr>
              <a:t>zelen</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ali</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oni</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obično</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uključuju</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postotak</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javnih</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zelenih</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površina</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koliko</a:t>
            </a:r>
            <a:r>
              <a:rPr lang="en-US" sz="1200" b="0" i="0" u="none" strike="noStrike" baseline="0" dirty="0" smtClean="0">
                <a:latin typeface="Georgia" panose="02040502050405020303" pitchFamily="18" charset="0"/>
                <a:ea typeface="+mj-ea"/>
                <a:cs typeface="+mj-cs"/>
                <a:sym typeface="Geller Text Regular"/>
              </a:rPr>
              <a:t> je </a:t>
            </a:r>
            <a:r>
              <a:rPr lang="en-US" sz="1200" b="0" i="0" u="none" strike="noStrike" baseline="0" dirty="0" err="1" smtClean="0">
                <a:latin typeface="Georgia" panose="02040502050405020303" pitchFamily="18" charset="0"/>
                <a:ea typeface="+mj-ea"/>
                <a:cs typeface="+mj-cs"/>
                <a:sym typeface="Geller Text Regular"/>
              </a:rPr>
              <a:t>energije</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iz</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obnovljivih</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izvora</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energije</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koliko</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stanovništva</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koristi</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javni</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prijevoz</a:t>
            </a:r>
            <a:r>
              <a:rPr lang="en-US" sz="1200" b="0" i="0" u="none" strike="noStrike" baseline="0" dirty="0" smtClean="0">
                <a:latin typeface="Georgia" panose="02040502050405020303" pitchFamily="18" charset="0"/>
                <a:ea typeface="+mj-ea"/>
                <a:cs typeface="+mj-cs"/>
                <a:sym typeface="Geller Text Regular"/>
              </a:rPr>
              <a:t> da </a:t>
            </a:r>
            <a:r>
              <a:rPr lang="en-US" sz="1200" b="0" i="0" u="none" strike="noStrike" baseline="0" dirty="0" err="1" smtClean="0">
                <a:latin typeface="Georgia" panose="02040502050405020303" pitchFamily="18" charset="0"/>
                <a:ea typeface="+mj-ea"/>
                <a:cs typeface="+mj-cs"/>
                <a:sym typeface="Geller Text Regular"/>
              </a:rPr>
              <a:t>dođe</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na</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posao</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stupanj</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onečišćenja</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zraka</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dostupnost</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recikliranja</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i</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potrošnja</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vode</a:t>
            </a:r>
            <a:r>
              <a:rPr lang="en-US" sz="1200" b="0" i="0" u="none" strike="noStrike" baseline="0" dirty="0" smtClean="0">
                <a:latin typeface="Georgia" panose="02040502050405020303" pitchFamily="18" charset="0"/>
                <a:ea typeface="+mj-ea"/>
                <a:cs typeface="+mj-cs"/>
                <a:sym typeface="Geller Text Regular"/>
              </a:rPr>
              <a:t>.</a:t>
            </a:r>
            <a:endParaRPr lang="en-US" sz="1200" b="0" i="0" u="none" strike="noStrike" baseline="0" dirty="0">
              <a:latin typeface="Georgia" panose="02040502050405020303" pitchFamily="18" charset="0"/>
              <a:ea typeface="+mj-ea"/>
              <a:cs typeface="+mj-cs"/>
              <a:sym typeface="Geller Text Regular"/>
            </a:endParaRPr>
          </a:p>
          <a:p>
            <a:r>
              <a:rPr lang="en-US" dirty="0">
                <a:latin typeface="Georgia" panose="02040502050405020303" pitchFamily="18" charset="0"/>
              </a:rPr>
              <a:t>Find out more on these websites</a:t>
            </a:r>
          </a:p>
          <a:p>
            <a:endParaRPr lang="en-US" dirty="0">
              <a:latin typeface="Georgia" panose="02040502050405020303" pitchFamily="18" charset="0"/>
            </a:endParaRPr>
          </a:p>
          <a:p>
            <a:r>
              <a:rPr lang="en-US" dirty="0">
                <a:latin typeface="Georgia" panose="02040502050405020303" pitchFamily="18" charset="0"/>
              </a:rPr>
              <a:t>https://www.bestcities.org/news/2020/04/22/the-worlds-greenest-cities</a:t>
            </a:r>
          </a:p>
          <a:p>
            <a:r>
              <a:rPr lang="en-US" dirty="0">
                <a:latin typeface="Georgia" panose="02040502050405020303" pitchFamily="18" charset="0"/>
              </a:rPr>
              <a:t>https://www.gvi.co.uk/blog/top-5-green-cities-world-2020</a:t>
            </a:r>
          </a:p>
          <a:p>
            <a:endParaRPr lang="en-US" dirty="0">
              <a:latin typeface="Georgia" panose="02040502050405020303" pitchFamily="18" charset="0"/>
            </a:endParaRPr>
          </a:p>
          <a:p>
            <a:r>
              <a:rPr lang="en-US" b="1" dirty="0">
                <a:latin typeface="Georgia" panose="02040502050405020303" pitchFamily="18" charset="0"/>
              </a:rPr>
              <a:t> SDG 9 fact</a:t>
            </a:r>
            <a:r>
              <a:rPr lang="en-US" b="1" baseline="0" dirty="0">
                <a:latin typeface="Georgia" panose="02040502050405020303" pitchFamily="18" charset="0"/>
              </a:rPr>
              <a:t> - </a:t>
            </a:r>
            <a:r>
              <a:rPr lang="en-US" b="1" dirty="0">
                <a:latin typeface="Georgia" panose="02040502050405020303" pitchFamily="18" charset="0"/>
              </a:rPr>
              <a:t>Roads, water, electricity and sanitation facilities are still scarce in many developing countries </a:t>
            </a:r>
          </a:p>
          <a:p>
            <a:endParaRPr lang="en-US" dirty="0">
              <a:latin typeface="Georgia" panose="02040502050405020303" pitchFamily="18" charset="0"/>
            </a:endParaRPr>
          </a:p>
          <a:p>
            <a:r>
              <a:rPr lang="en-US" dirty="0">
                <a:latin typeface="Georgia" panose="02040502050405020303" pitchFamily="18" charset="0"/>
              </a:rPr>
              <a:t>For information and advice on how to get involved in SDG 9 go to</a:t>
            </a:r>
            <a:r>
              <a:rPr lang="en-US" baseline="0" dirty="0">
                <a:latin typeface="Georgia" panose="02040502050405020303" pitchFamily="18" charset="0"/>
              </a:rPr>
              <a:t> </a:t>
            </a:r>
            <a:r>
              <a:rPr lang="en-US" dirty="0">
                <a:latin typeface="Georgia" panose="02040502050405020303" pitchFamily="18" charset="0"/>
              </a:rPr>
              <a:t>globalgoals.org/9</a:t>
            </a:r>
          </a:p>
        </p:txBody>
      </p:sp>
    </p:spTree>
    <p:extLst>
      <p:ext uri="{BB962C8B-B14F-4D97-AF65-F5344CB8AC3E}">
        <p14:creationId xmlns:p14="http://schemas.microsoft.com/office/powerpoint/2010/main" val="2051173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 name="Shape 1192"/>
          <p:cNvSpPr>
            <a:spLocks noGrp="1" noRot="1" noChangeAspect="1"/>
          </p:cNvSpPr>
          <p:nvPr>
            <p:ph type="sldImg"/>
          </p:nvPr>
        </p:nvSpPr>
        <p:spPr>
          <a:xfrm>
            <a:off x="381000" y="685800"/>
            <a:ext cx="6096000" cy="3429000"/>
          </a:xfrm>
          <a:prstGeom prst="rect">
            <a:avLst/>
          </a:prstGeom>
        </p:spPr>
        <p:txBody>
          <a:bodyPr/>
          <a:lstStyle/>
          <a:p>
            <a:endParaRPr/>
          </a:p>
        </p:txBody>
      </p:sp>
      <p:sp>
        <p:nvSpPr>
          <p:cNvPr id="1193" name="Shape 1193"/>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hr-HR" sz="1200" b="1" i="0" u="none" strike="noStrike" baseline="0" dirty="0" smtClean="0">
                <a:effectLst/>
                <a:latin typeface="Georgia" panose="02040502050405020303" pitchFamily="18" charset="0"/>
                <a:ea typeface="+mj-ea"/>
                <a:cs typeface="+mj-cs"/>
                <a:sym typeface="Geller Text Regular"/>
              </a:rPr>
              <a:t>C</a:t>
            </a:r>
          </a:p>
          <a:p>
            <a:pPr marL="0" marR="0" lvl="0" indent="0" defTabSz="914400" eaLnBrk="1" fontAlgn="auto" latinLnBrk="0" hangingPunct="1">
              <a:lnSpc>
                <a:spcPct val="100000"/>
              </a:lnSpc>
              <a:spcBef>
                <a:spcPts val="0"/>
              </a:spcBef>
              <a:spcAft>
                <a:spcPts val="0"/>
              </a:spcAft>
              <a:buClrTx/>
              <a:buSzTx/>
              <a:buFontTx/>
              <a:buNone/>
              <a:tabLst/>
              <a:defRPr/>
            </a:pPr>
            <a:r>
              <a:rPr lang="en-US" sz="1200" b="0" i="0" u="none" strike="noStrike" baseline="0" dirty="0" smtClean="0">
                <a:effectLst/>
                <a:latin typeface="Georgia" panose="02040502050405020303" pitchFamily="18" charset="0"/>
                <a:ea typeface="+mj-ea"/>
                <a:cs typeface="+mj-cs"/>
                <a:sym typeface="Geller Text Regular"/>
              </a:rPr>
              <a:t>I</a:t>
            </a:r>
            <a:r>
              <a:rPr lang="en-US" sz="1200" b="0" i="0" dirty="0" smtClean="0">
                <a:effectLst/>
                <a:latin typeface="Georgia" panose="02040502050405020303" pitchFamily="18" charset="0"/>
                <a:ea typeface="+mj-ea"/>
                <a:cs typeface="+mj-cs"/>
                <a:sym typeface="Geller Text Regular"/>
              </a:rPr>
              <a:t>n </a:t>
            </a:r>
            <a:r>
              <a:rPr lang="en-US" sz="1200" b="0" i="0" dirty="0">
                <a:effectLst/>
                <a:latin typeface="Georgia" panose="02040502050405020303" pitchFamily="18" charset="0"/>
                <a:ea typeface="+mj-ea"/>
                <a:cs typeface="+mj-cs"/>
                <a:sym typeface="Geller Text Regular"/>
              </a:rPr>
              <a:t>2017, the richest 1% of the world’s population held 50.1% of the world’s wealth. </a:t>
            </a:r>
            <a:endParaRPr lang="hr-HR" sz="1200" b="0" i="0" dirty="0" smtClean="0">
              <a:effectLst/>
              <a:latin typeface="Georgia" panose="02040502050405020303" pitchFamily="18" charset="0"/>
              <a:ea typeface="+mj-ea"/>
              <a:cs typeface="+mj-cs"/>
              <a:sym typeface="Geller Text Regular"/>
            </a:endParaRPr>
          </a:p>
          <a:p>
            <a:pPr marL="0" marR="0" lvl="0" indent="0" defTabSz="914400" eaLnBrk="1" fontAlgn="auto" latinLnBrk="0" hangingPunct="1">
              <a:lnSpc>
                <a:spcPct val="100000"/>
              </a:lnSpc>
              <a:spcBef>
                <a:spcPts val="0"/>
              </a:spcBef>
              <a:spcAft>
                <a:spcPts val="0"/>
              </a:spcAft>
              <a:buClrTx/>
              <a:buSzTx/>
              <a:buFontTx/>
              <a:buNone/>
              <a:tabLst/>
              <a:defRPr/>
            </a:pPr>
            <a:r>
              <a:rPr lang="en-US" sz="1200" b="0" i="0" dirty="0" smtClean="0">
                <a:effectLst/>
                <a:latin typeface="Georgia" panose="02040502050405020303" pitchFamily="18" charset="0"/>
                <a:ea typeface="+mj-ea"/>
                <a:cs typeface="+mj-cs"/>
                <a:sym typeface="Geller Text Regular"/>
              </a:rPr>
              <a:t>(</a:t>
            </a:r>
            <a:r>
              <a:rPr lang="en-US" sz="1200" b="0" i="0" dirty="0">
                <a:effectLst/>
                <a:latin typeface="Georgia" panose="02040502050405020303" pitchFamily="18" charset="0"/>
                <a:ea typeface="+mj-ea"/>
                <a:cs typeface="+mj-cs"/>
                <a:sym typeface="Geller Text Regular"/>
              </a:rPr>
              <a:t>The poorest 70% of the world’s working age population people together hold only 2.7% of the global wealth) </a:t>
            </a:r>
            <a:endParaRPr lang="en-GB" sz="1200" b="0" i="0" u="none" strike="noStrike" baseline="0" dirty="0">
              <a:latin typeface="Georgia" panose="02040502050405020303" pitchFamily="18" charset="0"/>
              <a:ea typeface="+mj-ea"/>
              <a:cs typeface="+mj-cs"/>
              <a:sym typeface="Geller Text Regular"/>
            </a:endParaRPr>
          </a:p>
          <a:p>
            <a:endParaRPr lang="en-GB" sz="1200" b="0" i="0" u="none" strike="noStrike" baseline="0" dirty="0">
              <a:latin typeface="Georgia" panose="02040502050405020303" pitchFamily="18" charset="0"/>
              <a:ea typeface="+mj-ea"/>
              <a:cs typeface="+mj-cs"/>
              <a:sym typeface="Geller Text Regular"/>
            </a:endParaRPr>
          </a:p>
          <a:p>
            <a:r>
              <a:rPr lang="en-US" sz="1200" b="1" i="0" u="none" strike="noStrike" baseline="0" dirty="0">
                <a:latin typeface="Georgia" panose="02040502050405020303" pitchFamily="18" charset="0"/>
                <a:ea typeface="+mj-ea"/>
                <a:cs typeface="+mj-cs"/>
                <a:sym typeface="Geller Text Regular"/>
              </a:rPr>
              <a:t>SDG 10 fact – Almost 2 in 7 people have experienced discrimination on at least one of the grounds established by international human rights law.</a:t>
            </a:r>
          </a:p>
          <a:p>
            <a:endParaRPr lang="en-GB" sz="1200" b="0" i="0" u="none" strike="noStrike" baseline="0" dirty="0">
              <a:latin typeface="Georgia" panose="02040502050405020303" pitchFamily="18" charset="0"/>
              <a:ea typeface="+mj-ea"/>
              <a:cs typeface="+mj-cs"/>
              <a:sym typeface="Geller Text Regular"/>
            </a:endParaRPr>
          </a:p>
          <a:p>
            <a:r>
              <a:rPr lang="en-US" sz="1200" b="0" i="0" u="none" strike="noStrike" baseline="0" dirty="0">
                <a:latin typeface="Georgia" panose="02040502050405020303" pitchFamily="18" charset="0"/>
                <a:ea typeface="+mj-ea"/>
                <a:cs typeface="+mj-cs"/>
                <a:sym typeface="Geller Text Regular"/>
              </a:rPr>
              <a:t>For information and advice on how to get involved in SDG 10 go to </a:t>
            </a:r>
            <a:r>
              <a:rPr lang="en-US" dirty="0">
                <a:latin typeface="Georgia" panose="02040502050405020303" pitchFamily="18" charset="0"/>
              </a:rPr>
              <a:t>globalgoals.org/10</a:t>
            </a:r>
          </a:p>
        </p:txBody>
      </p:sp>
    </p:spTree>
    <p:extLst>
      <p:ext uri="{BB962C8B-B14F-4D97-AF65-F5344CB8AC3E}">
        <p14:creationId xmlns:p14="http://schemas.microsoft.com/office/powerpoint/2010/main" val="3903644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 name="Shape 1192"/>
          <p:cNvSpPr>
            <a:spLocks noGrp="1" noRot="1" noChangeAspect="1"/>
          </p:cNvSpPr>
          <p:nvPr>
            <p:ph type="sldImg"/>
          </p:nvPr>
        </p:nvSpPr>
        <p:spPr>
          <a:xfrm>
            <a:off x="381000" y="685800"/>
            <a:ext cx="6096000" cy="3429000"/>
          </a:xfrm>
          <a:prstGeom prst="rect">
            <a:avLst/>
          </a:prstGeom>
        </p:spPr>
        <p:txBody>
          <a:bodyPr/>
          <a:lstStyle/>
          <a:p>
            <a:endParaRPr/>
          </a:p>
        </p:txBody>
      </p:sp>
      <p:sp>
        <p:nvSpPr>
          <p:cNvPr id="1193" name="Shape 1193"/>
          <p:cNvSpPr>
            <a:spLocks noGrp="1"/>
          </p:cNvSpPr>
          <p:nvPr>
            <p:ph type="body" sz="quarter" idx="1"/>
          </p:nvPr>
        </p:nvSpPr>
        <p:spPr>
          <a:prstGeom prst="rect">
            <a:avLst/>
          </a:prstGeom>
        </p:spPr>
        <p:txBody>
          <a:bodyPr/>
          <a:lstStyle/>
          <a:p>
            <a:endParaRPr lang="hr-HR" dirty="0" smtClean="0"/>
          </a:p>
          <a:p>
            <a:r>
              <a:rPr lang="hr-HR" b="1" dirty="0" smtClean="0"/>
              <a:t>C, F, B, A, D, E</a:t>
            </a:r>
          </a:p>
          <a:p>
            <a:r>
              <a:rPr lang="en-US" dirty="0" err="1" smtClean="0"/>
              <a:t>Jedan</a:t>
            </a:r>
            <a:r>
              <a:rPr lang="en-US" dirty="0" smtClean="0"/>
              <a:t> od </a:t>
            </a:r>
            <a:r>
              <a:rPr lang="en-US" dirty="0" err="1" smtClean="0"/>
              <a:t>ciljeva</a:t>
            </a:r>
            <a:r>
              <a:rPr lang="en-US" dirty="0" smtClean="0"/>
              <a:t> u SDG 11 </a:t>
            </a:r>
            <a:r>
              <a:rPr lang="en-US" dirty="0" err="1" smtClean="0"/>
              <a:t>usmjeren</a:t>
            </a:r>
            <a:r>
              <a:rPr lang="en-US" dirty="0" smtClean="0"/>
              <a:t> je </a:t>
            </a:r>
            <a:r>
              <a:rPr lang="en-US" dirty="0" err="1" smtClean="0"/>
              <a:t>na</a:t>
            </a:r>
            <a:r>
              <a:rPr lang="en-US" dirty="0" smtClean="0"/>
              <a:t> </a:t>
            </a:r>
            <a:r>
              <a:rPr lang="en-US" dirty="0" err="1" smtClean="0"/>
              <a:t>pristupačne</a:t>
            </a:r>
            <a:r>
              <a:rPr lang="en-US" dirty="0" smtClean="0"/>
              <a:t> </a:t>
            </a:r>
            <a:r>
              <a:rPr lang="en-US" dirty="0" err="1" smtClean="0"/>
              <a:t>održive</a:t>
            </a:r>
            <a:r>
              <a:rPr lang="en-US" dirty="0" smtClean="0"/>
              <a:t> </a:t>
            </a:r>
            <a:r>
              <a:rPr lang="en-US" dirty="0" err="1" smtClean="0"/>
              <a:t>prometne</a:t>
            </a:r>
            <a:r>
              <a:rPr lang="en-US" dirty="0" smtClean="0"/>
              <a:t> </a:t>
            </a:r>
            <a:r>
              <a:rPr lang="en-US" dirty="0" err="1" smtClean="0"/>
              <a:t>sustave</a:t>
            </a:r>
            <a:r>
              <a:rPr lang="en-US" dirty="0" smtClean="0"/>
              <a:t> </a:t>
            </a:r>
            <a:r>
              <a:rPr lang="en-US" dirty="0" err="1" smtClean="0"/>
              <a:t>za</a:t>
            </a:r>
            <a:r>
              <a:rPr lang="en-US" dirty="0" smtClean="0"/>
              <a:t> </a:t>
            </a:r>
            <a:r>
              <a:rPr lang="en-US" dirty="0" err="1" smtClean="0"/>
              <a:t>sve</a:t>
            </a:r>
            <a:r>
              <a:rPr lang="en-US" dirty="0" smtClean="0"/>
              <a:t>, a </a:t>
            </a:r>
            <a:r>
              <a:rPr lang="en-US" dirty="0" err="1" smtClean="0"/>
              <a:t>drugi</a:t>
            </a:r>
            <a:r>
              <a:rPr lang="en-US" dirty="0" smtClean="0"/>
              <a:t> </a:t>
            </a:r>
            <a:r>
              <a:rPr lang="en-US" dirty="0" err="1" smtClean="0"/>
              <a:t>na</a:t>
            </a:r>
            <a:r>
              <a:rPr lang="en-US" dirty="0" smtClean="0"/>
              <a:t> </a:t>
            </a:r>
            <a:r>
              <a:rPr lang="en-US" dirty="0" err="1" smtClean="0"/>
              <a:t>smanjenje</a:t>
            </a:r>
            <a:r>
              <a:rPr lang="en-US" dirty="0" smtClean="0"/>
              <a:t> </a:t>
            </a:r>
            <a:r>
              <a:rPr lang="en-US" dirty="0" err="1" smtClean="0"/>
              <a:t>utjecaja</a:t>
            </a:r>
            <a:r>
              <a:rPr lang="en-US" dirty="0" smtClean="0"/>
              <a:t> </a:t>
            </a:r>
            <a:r>
              <a:rPr lang="en-US" dirty="0" err="1" smtClean="0"/>
              <a:t>gradova</a:t>
            </a:r>
            <a:r>
              <a:rPr lang="en-US" dirty="0" smtClean="0"/>
              <a:t> </a:t>
            </a:r>
            <a:r>
              <a:rPr lang="en-US" dirty="0" err="1" smtClean="0"/>
              <a:t>na</a:t>
            </a:r>
            <a:r>
              <a:rPr lang="en-US" dirty="0" smtClean="0"/>
              <a:t> </a:t>
            </a:r>
            <a:r>
              <a:rPr lang="en-US" dirty="0" err="1" smtClean="0"/>
              <a:t>okoliš</a:t>
            </a:r>
            <a:r>
              <a:rPr lang="en-US" dirty="0" smtClean="0"/>
              <a:t>. </a:t>
            </a:r>
            <a:r>
              <a:rPr lang="en-US" dirty="0" err="1" smtClean="0"/>
              <a:t>Ostali</a:t>
            </a:r>
            <a:r>
              <a:rPr lang="en-US" dirty="0" smtClean="0"/>
              <a:t> </a:t>
            </a:r>
            <a:r>
              <a:rPr lang="en-US" dirty="0" err="1" smtClean="0"/>
              <a:t>ciljevi</a:t>
            </a:r>
            <a:r>
              <a:rPr lang="en-US" dirty="0" smtClean="0"/>
              <a:t> </a:t>
            </a:r>
            <a:r>
              <a:rPr lang="en-US" dirty="0" err="1" smtClean="0"/>
              <a:t>uključuju</a:t>
            </a:r>
            <a:r>
              <a:rPr lang="en-US" dirty="0" smtClean="0"/>
              <a:t> </a:t>
            </a:r>
            <a:r>
              <a:rPr lang="en-US" dirty="0" err="1" smtClean="0"/>
              <a:t>pristupačno</a:t>
            </a:r>
            <a:r>
              <a:rPr lang="en-US" dirty="0" smtClean="0"/>
              <a:t> </a:t>
            </a:r>
            <a:r>
              <a:rPr lang="en-US" dirty="0" err="1" smtClean="0"/>
              <a:t>i</a:t>
            </a:r>
            <a:r>
              <a:rPr lang="en-US" dirty="0" smtClean="0"/>
              <a:t> </a:t>
            </a:r>
            <a:r>
              <a:rPr lang="en-US" dirty="0" err="1" smtClean="0"/>
              <a:t>sigurno</a:t>
            </a:r>
            <a:r>
              <a:rPr lang="en-US" dirty="0" smtClean="0"/>
              <a:t> </a:t>
            </a:r>
            <a:r>
              <a:rPr lang="en-US" dirty="0" err="1" smtClean="0"/>
              <a:t>stanovanje</a:t>
            </a:r>
            <a:r>
              <a:rPr lang="en-US" dirty="0" smtClean="0"/>
              <a:t> </a:t>
            </a:r>
            <a:r>
              <a:rPr lang="en-US" dirty="0" err="1" smtClean="0"/>
              <a:t>i</a:t>
            </a:r>
            <a:r>
              <a:rPr lang="en-US" dirty="0" smtClean="0"/>
              <a:t> </a:t>
            </a:r>
            <a:r>
              <a:rPr lang="en-US" dirty="0" err="1" smtClean="0"/>
              <a:t>jačanje</a:t>
            </a:r>
            <a:r>
              <a:rPr lang="en-US" dirty="0" smtClean="0"/>
              <a:t> </a:t>
            </a:r>
            <a:r>
              <a:rPr lang="en-US" dirty="0" err="1" smtClean="0"/>
              <a:t>napora</a:t>
            </a:r>
            <a:r>
              <a:rPr lang="en-US" dirty="0" smtClean="0"/>
              <a:t> </a:t>
            </a:r>
            <a:r>
              <a:rPr lang="en-US" dirty="0" err="1" smtClean="0"/>
              <a:t>za</a:t>
            </a:r>
            <a:r>
              <a:rPr lang="en-US" dirty="0" smtClean="0"/>
              <a:t> </a:t>
            </a:r>
            <a:r>
              <a:rPr lang="en-US" dirty="0" err="1" smtClean="0"/>
              <a:t>zaštitu</a:t>
            </a:r>
            <a:r>
              <a:rPr lang="en-US" dirty="0" smtClean="0"/>
              <a:t> </a:t>
            </a:r>
            <a:r>
              <a:rPr lang="en-US" dirty="0" err="1" smtClean="0"/>
              <a:t>i</a:t>
            </a:r>
            <a:r>
              <a:rPr lang="en-US" dirty="0" smtClean="0"/>
              <a:t> </a:t>
            </a:r>
            <a:r>
              <a:rPr lang="en-US" dirty="0" err="1" smtClean="0"/>
              <a:t>očuvanje</a:t>
            </a:r>
            <a:r>
              <a:rPr lang="en-US" dirty="0" smtClean="0"/>
              <a:t> </a:t>
            </a:r>
            <a:r>
              <a:rPr lang="en-US" dirty="0" err="1" smtClean="0"/>
              <a:t>svjetske</a:t>
            </a:r>
            <a:r>
              <a:rPr lang="en-US" dirty="0" smtClean="0"/>
              <a:t> </a:t>
            </a:r>
            <a:r>
              <a:rPr lang="en-US" dirty="0" err="1" smtClean="0"/>
              <a:t>kulturne</a:t>
            </a:r>
            <a:r>
              <a:rPr lang="en-US" dirty="0" smtClean="0"/>
              <a:t> </a:t>
            </a:r>
            <a:r>
              <a:rPr lang="en-US" dirty="0" err="1" smtClean="0"/>
              <a:t>i</a:t>
            </a:r>
            <a:r>
              <a:rPr lang="en-US" dirty="0" smtClean="0"/>
              <a:t> </a:t>
            </a:r>
            <a:r>
              <a:rPr lang="en-US" dirty="0" err="1" smtClean="0"/>
              <a:t>prirodne</a:t>
            </a:r>
            <a:r>
              <a:rPr lang="en-US" dirty="0" smtClean="0"/>
              <a:t> </a:t>
            </a:r>
            <a:r>
              <a:rPr lang="en-US" dirty="0" err="1" smtClean="0"/>
              <a:t>baštine</a:t>
            </a:r>
            <a:r>
              <a:rPr lang="en-US" dirty="0" smtClean="0"/>
              <a:t>.</a:t>
            </a:r>
          </a:p>
          <a:p>
            <a:endParaRPr lang="en-US" dirty="0" smtClean="0"/>
          </a:p>
          <a:p>
            <a:r>
              <a:rPr lang="en-US" dirty="0" err="1" smtClean="0"/>
              <a:t>Činjenica</a:t>
            </a:r>
            <a:r>
              <a:rPr lang="en-US" dirty="0" smtClean="0"/>
              <a:t> o SDG 11 – </a:t>
            </a:r>
            <a:r>
              <a:rPr lang="en-US" dirty="0" err="1" smtClean="0"/>
              <a:t>Više</a:t>
            </a:r>
            <a:r>
              <a:rPr lang="en-US" dirty="0" smtClean="0"/>
              <a:t> od </a:t>
            </a:r>
            <a:r>
              <a:rPr lang="en-US" dirty="0" err="1" smtClean="0"/>
              <a:t>polovice</a:t>
            </a:r>
            <a:r>
              <a:rPr lang="en-US" dirty="0" smtClean="0"/>
              <a:t> </a:t>
            </a:r>
            <a:r>
              <a:rPr lang="en-US" dirty="0" err="1" smtClean="0"/>
              <a:t>svjetske</a:t>
            </a:r>
            <a:r>
              <a:rPr lang="en-US" dirty="0" smtClean="0"/>
              <a:t> </a:t>
            </a:r>
            <a:r>
              <a:rPr lang="en-US" dirty="0" err="1" smtClean="0"/>
              <a:t>populacije</a:t>
            </a:r>
            <a:r>
              <a:rPr lang="en-US" dirty="0" smtClean="0"/>
              <a:t> </a:t>
            </a:r>
            <a:r>
              <a:rPr lang="en-US" dirty="0" err="1" smtClean="0"/>
              <a:t>živi</a:t>
            </a:r>
            <a:r>
              <a:rPr lang="en-US" dirty="0" smtClean="0"/>
              <a:t> u </a:t>
            </a:r>
            <a:r>
              <a:rPr lang="en-US" dirty="0" err="1" smtClean="0"/>
              <a:t>gradovima</a:t>
            </a:r>
            <a:r>
              <a:rPr lang="en-US" dirty="0" smtClean="0"/>
              <a:t>, a </a:t>
            </a:r>
            <a:r>
              <a:rPr lang="en-US" dirty="0" err="1" smtClean="0"/>
              <a:t>očekuje</a:t>
            </a:r>
            <a:r>
              <a:rPr lang="en-US" dirty="0" smtClean="0"/>
              <a:t> se da </a:t>
            </a:r>
            <a:r>
              <a:rPr lang="en-US" dirty="0" err="1" smtClean="0"/>
              <a:t>će</a:t>
            </a:r>
            <a:r>
              <a:rPr lang="en-US" dirty="0" smtClean="0"/>
              <a:t> </a:t>
            </a:r>
            <a:r>
              <a:rPr lang="en-US" dirty="0" err="1" smtClean="0"/>
              <a:t>porasti</a:t>
            </a:r>
            <a:r>
              <a:rPr lang="en-US" dirty="0" smtClean="0"/>
              <a:t> </a:t>
            </a:r>
            <a:r>
              <a:rPr lang="en-US" dirty="0" err="1" smtClean="0"/>
              <a:t>na</a:t>
            </a:r>
            <a:r>
              <a:rPr lang="en-US" dirty="0" smtClean="0"/>
              <a:t> 60% do 2030.</a:t>
            </a:r>
            <a:endParaRPr lang="en-US" dirty="0"/>
          </a:p>
          <a:p>
            <a:r>
              <a:rPr lang="en-US" dirty="0">
                <a:latin typeface="Georgia" panose="02040502050405020303" pitchFamily="18" charset="0"/>
              </a:rPr>
              <a:t>One of the targets in SDG 11 focuses</a:t>
            </a:r>
            <a:r>
              <a:rPr lang="en-US" baseline="0" dirty="0">
                <a:latin typeface="Georgia" panose="02040502050405020303" pitchFamily="18" charset="0"/>
              </a:rPr>
              <a:t> on affordable </a:t>
            </a:r>
            <a:r>
              <a:rPr lang="en-US" sz="1200" b="0" i="0" dirty="0">
                <a:effectLst/>
                <a:latin typeface="Georgia" panose="02040502050405020303" pitchFamily="18" charset="0"/>
                <a:ea typeface="+mj-ea"/>
                <a:cs typeface="+mj-cs"/>
                <a:sym typeface="Geller Text Regular"/>
              </a:rPr>
              <a:t>sustainable transport systems for all, another on reducing the environmental impact of cities. </a:t>
            </a:r>
            <a:r>
              <a:rPr lang="en-US" sz="1200" b="0" i="0" baseline="0" dirty="0">
                <a:effectLst/>
                <a:latin typeface="Georgia" panose="02040502050405020303" pitchFamily="18" charset="0"/>
                <a:ea typeface="+mj-ea"/>
                <a:cs typeface="+mj-cs"/>
                <a:sym typeface="Geller Text Regular"/>
              </a:rPr>
              <a:t> Other targets include  include affordable and safe housing </a:t>
            </a:r>
            <a:r>
              <a:rPr lang="en-US" sz="1200" b="0" i="0" dirty="0">
                <a:effectLst/>
                <a:latin typeface="Georgia" panose="02040502050405020303" pitchFamily="18" charset="0"/>
                <a:ea typeface="+mj-ea"/>
                <a:cs typeface="+mj-cs"/>
                <a:sym typeface="Geller Text Regular"/>
              </a:rPr>
              <a:t> and strengthening efforts to protect and safeguard the world’s cultural and natural heritage.</a:t>
            </a:r>
          </a:p>
          <a:p>
            <a:endParaRPr lang="en-US" sz="1200" b="0" i="0" dirty="0">
              <a:effectLst/>
              <a:latin typeface="Georgia" panose="02040502050405020303" pitchFamily="18" charset="0"/>
              <a:ea typeface="+mj-ea"/>
              <a:cs typeface="+mj-cs"/>
              <a:sym typeface="Geller Text Regular"/>
            </a:endParaRPr>
          </a:p>
          <a:p>
            <a:r>
              <a:rPr lang="en-US" sz="1200" b="1" i="0" dirty="0">
                <a:effectLst/>
                <a:latin typeface="Georgia" panose="02040502050405020303" pitchFamily="18" charset="0"/>
                <a:ea typeface="+mj-ea"/>
                <a:cs typeface="+mj-cs"/>
                <a:sym typeface="Geller Text Regular"/>
              </a:rPr>
              <a:t>SDG 11</a:t>
            </a:r>
            <a:r>
              <a:rPr lang="en-US" sz="1200" b="1" i="0" baseline="0" dirty="0">
                <a:effectLst/>
                <a:latin typeface="Georgia" panose="02040502050405020303" pitchFamily="18" charset="0"/>
                <a:ea typeface="+mj-ea"/>
                <a:cs typeface="+mj-cs"/>
                <a:sym typeface="Geller Text Regular"/>
              </a:rPr>
              <a:t> fact – More that half the world’s population is living in cities, and that is expected to rise to 60% by 2030</a:t>
            </a:r>
            <a:endParaRPr lang="en-US" sz="1200" b="1" i="0" u="sng" dirty="0">
              <a:solidFill>
                <a:schemeClr val="tx1"/>
              </a:solidFill>
              <a:effectLst/>
              <a:latin typeface="Georgia" panose="02040502050405020303" pitchFamily="18" charset="0"/>
              <a:ea typeface="+mj-ea"/>
              <a:cs typeface="+mj-cs"/>
              <a:sym typeface="Geller Text Regular"/>
            </a:endParaRPr>
          </a:p>
          <a:p>
            <a:endParaRPr lang="en-US" sz="1200" b="0" i="0" u="sng" dirty="0">
              <a:solidFill>
                <a:schemeClr val="tx1"/>
              </a:solidFill>
              <a:effectLst/>
              <a:latin typeface="Georgia" panose="02040502050405020303" pitchFamily="18" charset="0"/>
              <a:ea typeface="+mj-ea"/>
              <a:cs typeface="+mj-cs"/>
              <a:sym typeface="Geller Text Regular"/>
            </a:endParaRPr>
          </a:p>
          <a:p>
            <a:r>
              <a:rPr lang="en-US" sz="1200" b="0" i="0" dirty="0">
                <a:effectLst/>
                <a:latin typeface="Georgia" panose="02040502050405020303" pitchFamily="18" charset="0"/>
                <a:ea typeface="+mj-ea"/>
                <a:cs typeface="+mj-cs"/>
                <a:sym typeface="Geller Text Regular"/>
              </a:rPr>
              <a:t>For</a:t>
            </a:r>
            <a:r>
              <a:rPr lang="en-US" sz="1200" b="0" i="0" baseline="0" dirty="0">
                <a:effectLst/>
                <a:latin typeface="Georgia" panose="02040502050405020303" pitchFamily="18" charset="0"/>
                <a:ea typeface="+mj-ea"/>
                <a:cs typeface="+mj-cs"/>
                <a:sym typeface="Geller Text Regular"/>
              </a:rPr>
              <a:t> </a:t>
            </a:r>
            <a:r>
              <a:rPr lang="en-US" sz="1200" b="0" i="0" dirty="0">
                <a:effectLst/>
                <a:latin typeface="Georgia" panose="02040502050405020303" pitchFamily="18" charset="0"/>
                <a:ea typeface="+mj-ea"/>
                <a:cs typeface="+mj-cs"/>
                <a:sym typeface="Geller Text Regular"/>
              </a:rPr>
              <a:t>information and advice on how to get involved in SDG 11 go to globalgoals.org/11</a:t>
            </a:r>
          </a:p>
          <a:p>
            <a:endParaRPr lang="en-US" sz="1200" b="0" i="0" dirty="0">
              <a:effectLst/>
              <a:latin typeface="+mj-lt"/>
              <a:ea typeface="+mj-ea"/>
              <a:cs typeface="+mj-cs"/>
              <a:sym typeface="Geller Text Regular"/>
            </a:endParaRPr>
          </a:p>
          <a:p>
            <a:endParaRPr lang="en-US" dirty="0"/>
          </a:p>
        </p:txBody>
      </p:sp>
    </p:spTree>
    <p:extLst>
      <p:ext uri="{BB962C8B-B14F-4D97-AF65-F5344CB8AC3E}">
        <p14:creationId xmlns:p14="http://schemas.microsoft.com/office/powerpoint/2010/main" val="2367641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 name="Shape 1192"/>
          <p:cNvSpPr>
            <a:spLocks noGrp="1" noRot="1" noChangeAspect="1"/>
          </p:cNvSpPr>
          <p:nvPr>
            <p:ph type="sldImg"/>
          </p:nvPr>
        </p:nvSpPr>
        <p:spPr>
          <a:xfrm>
            <a:off x="381000" y="685800"/>
            <a:ext cx="6096000" cy="3429000"/>
          </a:xfrm>
          <a:prstGeom prst="rect">
            <a:avLst/>
          </a:prstGeom>
        </p:spPr>
        <p:txBody>
          <a:bodyPr/>
          <a:lstStyle/>
          <a:p>
            <a:endParaRPr/>
          </a:p>
        </p:txBody>
      </p:sp>
      <p:sp>
        <p:nvSpPr>
          <p:cNvPr id="1193" name="Shape 1193"/>
          <p:cNvSpPr>
            <a:spLocks noGrp="1"/>
          </p:cNvSpPr>
          <p:nvPr>
            <p:ph type="body" sz="quarter" idx="1"/>
          </p:nvPr>
        </p:nvSpPr>
        <p:spPr>
          <a:prstGeom prst="rect">
            <a:avLst/>
          </a:prstGeom>
        </p:spPr>
        <p:txBody>
          <a:bodyPr/>
          <a:lstStyle/>
          <a:p>
            <a:r>
              <a:rPr lang="hr-HR" sz="1200" b="1" i="0" u="none" strike="noStrike" baseline="0" dirty="0" smtClean="0">
                <a:latin typeface="Georgia" panose="02040502050405020303" pitchFamily="18" charset="0"/>
                <a:ea typeface="+mj-ea"/>
                <a:cs typeface="+mj-cs"/>
                <a:sym typeface="Geller Text Regular"/>
              </a:rPr>
              <a:t>1/3</a:t>
            </a:r>
          </a:p>
          <a:p>
            <a:r>
              <a:rPr lang="hr-HR" sz="1200" b="0" i="0" u="none" strike="noStrike" baseline="0" dirty="0" smtClean="0">
                <a:latin typeface="Georgia" panose="02040502050405020303" pitchFamily="18" charset="0"/>
                <a:ea typeface="+mj-ea"/>
                <a:cs typeface="+mj-cs"/>
                <a:sym typeface="Geller Text Regular"/>
              </a:rPr>
              <a:t>Rasipanje je kroničan problem diljem svijeta. Jedna trećina hrane proizvedene za ljudsku prehranu završi izgubljena ili bačena, tj. 1,3 milijarde tona godišnje. Udio bačene hrane udvostručio se od 1974. ACT -</a:t>
            </a:r>
          </a:p>
          <a:p>
            <a:endParaRPr lang="hr-HR" sz="1200" b="0" i="0" u="none" strike="noStrike" baseline="0" dirty="0" smtClean="0">
              <a:latin typeface="Georgia" panose="02040502050405020303" pitchFamily="18" charset="0"/>
              <a:ea typeface="+mj-ea"/>
              <a:cs typeface="+mj-cs"/>
              <a:sym typeface="Geller Text Regular"/>
            </a:endParaRPr>
          </a:p>
          <a:p>
            <a:r>
              <a:rPr lang="hr-HR" sz="1200" b="0" i="0" u="none" strike="noStrike" baseline="0" dirty="0" smtClean="0">
                <a:latin typeface="Georgia" panose="02040502050405020303" pitchFamily="18" charset="0"/>
                <a:ea typeface="+mj-ea"/>
                <a:cs typeface="+mj-cs"/>
                <a:sym typeface="Geller Text Regular"/>
              </a:rPr>
              <a:t>Činjenica SDG 12 – Do 2050. trebat će nam ekvivalent od 3 planeta da bismo održali naš trenutni način života.</a:t>
            </a:r>
          </a:p>
          <a:p>
            <a:r>
              <a:rPr lang="en-US" sz="1200" b="0" i="0" u="none" strike="noStrike" baseline="0" dirty="0" smtClean="0">
                <a:latin typeface="Georgia" panose="02040502050405020303" pitchFamily="18" charset="0"/>
                <a:ea typeface="+mj-ea"/>
                <a:cs typeface="+mj-cs"/>
                <a:sym typeface="Geller Text Regular"/>
              </a:rPr>
              <a:t>Wastage </a:t>
            </a:r>
            <a:r>
              <a:rPr lang="en-US" sz="1200" b="0" i="0" u="none" strike="noStrike" baseline="0" dirty="0">
                <a:latin typeface="Georgia" panose="02040502050405020303" pitchFamily="18" charset="0"/>
                <a:ea typeface="+mj-ea"/>
                <a:cs typeface="+mj-cs"/>
                <a:sym typeface="Geller Text Regular"/>
              </a:rPr>
              <a:t>is a chronic problem across the world. One-third of the food produced for human consumption ends up lost or wasted, i.e. </a:t>
            </a:r>
            <a:r>
              <a:rPr lang="en-US" sz="1200" b="1" i="0" u="none" strike="noStrike" baseline="0" dirty="0">
                <a:latin typeface="Georgia" panose="02040502050405020303" pitchFamily="18" charset="0"/>
                <a:ea typeface="+mj-ea"/>
                <a:cs typeface="+mj-cs"/>
                <a:sym typeface="Geller Text Regular"/>
              </a:rPr>
              <a:t>1.3 billion </a:t>
            </a:r>
            <a:r>
              <a:rPr lang="en-US" sz="1200" b="1" i="0" u="none" strike="noStrike" baseline="0" dirty="0" err="1">
                <a:latin typeface="Georgia" panose="02040502050405020303" pitchFamily="18" charset="0"/>
                <a:ea typeface="+mj-ea"/>
                <a:cs typeface="+mj-cs"/>
                <a:sym typeface="Geller Text Regular"/>
              </a:rPr>
              <a:t>tonnes</a:t>
            </a:r>
            <a:r>
              <a:rPr lang="en-US" sz="1200" b="1" i="0" u="none" strike="noStrike" baseline="0" dirty="0">
                <a:latin typeface="Georgia" panose="02040502050405020303" pitchFamily="18" charset="0"/>
                <a:ea typeface="+mj-ea"/>
                <a:cs typeface="+mj-cs"/>
                <a:sym typeface="Geller Text Regular"/>
              </a:rPr>
              <a:t> per year</a:t>
            </a:r>
            <a:r>
              <a:rPr lang="en-US" sz="1200" b="0" i="0" u="none" strike="noStrike" baseline="0" dirty="0">
                <a:latin typeface="Georgia" panose="02040502050405020303" pitchFamily="18" charset="0"/>
                <a:ea typeface="+mj-ea"/>
                <a:cs typeface="+mj-cs"/>
                <a:sym typeface="Geller Text Regular"/>
              </a:rPr>
              <a:t>. The proportion of food wasted has </a:t>
            </a:r>
            <a:r>
              <a:rPr lang="en-US" sz="1200" b="1" i="0" u="none" strike="noStrike" baseline="0" dirty="0">
                <a:latin typeface="Georgia" panose="02040502050405020303" pitchFamily="18" charset="0"/>
                <a:ea typeface="+mj-ea"/>
                <a:cs typeface="+mj-cs"/>
                <a:sym typeface="Geller Text Regular"/>
              </a:rPr>
              <a:t>doubled since 1974.ACT - </a:t>
            </a:r>
          </a:p>
          <a:p>
            <a:endParaRPr lang="en-US" sz="1200" b="1" i="0" u="none" strike="noStrike" baseline="0" dirty="0">
              <a:latin typeface="Georgia" panose="02040502050405020303" pitchFamily="18" charset="0"/>
              <a:ea typeface="+mj-ea"/>
              <a:cs typeface="+mj-cs"/>
              <a:sym typeface="Geller Text Regular"/>
            </a:endParaRPr>
          </a:p>
          <a:p>
            <a:r>
              <a:rPr lang="en-US" sz="1200" b="1" i="0" u="none" strike="noStrike" baseline="0" dirty="0">
                <a:latin typeface="Georgia" panose="02040502050405020303" pitchFamily="18" charset="0"/>
                <a:ea typeface="+mj-ea"/>
                <a:cs typeface="+mj-cs"/>
                <a:sym typeface="Geller Text Regular"/>
              </a:rPr>
              <a:t>SDG 12 fact – By 2050 we will need the equivalent of 3 planets to sustain our current lifestyles.</a:t>
            </a:r>
          </a:p>
          <a:p>
            <a:endParaRPr lang="en-US" sz="1200" b="1" i="0" u="none" strike="noStrike" baseline="0" dirty="0">
              <a:latin typeface="Georgia" panose="02040502050405020303" pitchFamily="18" charset="0"/>
              <a:ea typeface="+mj-ea"/>
              <a:cs typeface="+mj-cs"/>
              <a:sym typeface="Geller Text Regular"/>
            </a:endParaRPr>
          </a:p>
          <a:p>
            <a:pPr marL="0" marR="0" lvl="0" indent="0" defTabSz="914400" eaLnBrk="1" fontAlgn="auto" latinLnBrk="0" hangingPunct="1">
              <a:lnSpc>
                <a:spcPct val="100000"/>
              </a:lnSpc>
              <a:spcBef>
                <a:spcPts val="0"/>
              </a:spcBef>
              <a:spcAft>
                <a:spcPts val="0"/>
              </a:spcAft>
              <a:buClrTx/>
              <a:buSzTx/>
              <a:buFontTx/>
              <a:buNone/>
              <a:tabLst/>
              <a:defRPr/>
            </a:pPr>
            <a:r>
              <a:rPr lang="en-US" sz="1200" b="0" i="0" dirty="0">
                <a:effectLst/>
                <a:latin typeface="Georgia" panose="02040502050405020303" pitchFamily="18" charset="0"/>
                <a:ea typeface="+mj-ea"/>
                <a:cs typeface="+mj-cs"/>
                <a:sym typeface="Geller Text Regular"/>
              </a:rPr>
              <a:t>For information and advice on</a:t>
            </a:r>
            <a:r>
              <a:rPr lang="en-US" sz="1200" b="0" i="0" baseline="0" dirty="0">
                <a:effectLst/>
                <a:latin typeface="Georgia" panose="02040502050405020303" pitchFamily="18" charset="0"/>
                <a:ea typeface="+mj-ea"/>
                <a:cs typeface="+mj-cs"/>
                <a:sym typeface="Geller Text Regular"/>
              </a:rPr>
              <a:t> how to get involved in </a:t>
            </a:r>
            <a:r>
              <a:rPr lang="en-US" sz="1200" b="0" i="0" dirty="0">
                <a:effectLst/>
                <a:latin typeface="Georgia" panose="02040502050405020303" pitchFamily="18" charset="0"/>
                <a:ea typeface="+mj-ea"/>
                <a:cs typeface="+mj-cs"/>
                <a:sym typeface="Geller Text Regular"/>
              </a:rPr>
              <a:t>SDG 12 go to globalgoals.org/12</a:t>
            </a:r>
            <a:endParaRPr lang="en-GB" b="1" dirty="0">
              <a:latin typeface="Georgia" panose="02040502050405020303" pitchFamily="18" charset="0"/>
            </a:endParaRPr>
          </a:p>
        </p:txBody>
      </p:sp>
    </p:spTree>
    <p:extLst>
      <p:ext uri="{BB962C8B-B14F-4D97-AF65-F5344CB8AC3E}">
        <p14:creationId xmlns:p14="http://schemas.microsoft.com/office/powerpoint/2010/main" val="4033420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 name="Shape 1192"/>
          <p:cNvSpPr>
            <a:spLocks noGrp="1" noRot="1" noChangeAspect="1"/>
          </p:cNvSpPr>
          <p:nvPr>
            <p:ph type="sldImg"/>
          </p:nvPr>
        </p:nvSpPr>
        <p:spPr>
          <a:xfrm>
            <a:off x="381000" y="685800"/>
            <a:ext cx="6096000" cy="3429000"/>
          </a:xfrm>
          <a:prstGeom prst="rect">
            <a:avLst/>
          </a:prstGeom>
        </p:spPr>
        <p:txBody>
          <a:bodyPr/>
          <a:lstStyle/>
          <a:p>
            <a:endParaRPr/>
          </a:p>
        </p:txBody>
      </p:sp>
      <p:sp>
        <p:nvSpPr>
          <p:cNvPr id="1193" name="Shape 1193"/>
          <p:cNvSpPr>
            <a:spLocks noGrp="1"/>
          </p:cNvSpPr>
          <p:nvPr>
            <p:ph type="body" sz="quarter" idx="1"/>
          </p:nvPr>
        </p:nvSpPr>
        <p:spPr>
          <a:prstGeom prst="rect">
            <a:avLst/>
          </a:prstGeom>
        </p:spPr>
        <p:txBody>
          <a:bodyPr/>
          <a:lstStyle/>
          <a:p>
            <a:pPr marL="171450" indent="-171450">
              <a:buFontTx/>
              <a:buChar char="-"/>
            </a:pPr>
            <a:r>
              <a:rPr lang="en-US" sz="1200" b="0" i="0" u="none" strike="noStrike" baseline="0" dirty="0" smtClean="0">
                <a:latin typeface="Georgia" panose="02040502050405020303" pitchFamily="18" charset="0"/>
                <a:ea typeface="+mj-ea"/>
                <a:cs typeface="+mj-cs"/>
                <a:sym typeface="Geller Text Regular"/>
              </a:rPr>
              <a:t>To </a:t>
            </a:r>
            <a:r>
              <a:rPr lang="en-US" sz="1200" b="0" i="0" u="none" strike="noStrike" baseline="0" dirty="0" err="1" smtClean="0">
                <a:latin typeface="Georgia" panose="02040502050405020303" pitchFamily="18" charset="0"/>
                <a:ea typeface="+mj-ea"/>
                <a:cs typeface="+mj-cs"/>
                <a:sym typeface="Geller Text Regular"/>
              </a:rPr>
              <a:t>može</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uključivati</a:t>
            </a:r>
            <a:r>
              <a:rPr lang="en-US" sz="1200" b="0" i="0" u="none" strike="noStrike" baseline="0" dirty="0" smtClean="0">
                <a:latin typeface="Georgia" panose="02040502050405020303" pitchFamily="18" charset="0"/>
                <a:ea typeface="+mj-ea"/>
                <a:cs typeface="+mj-cs"/>
                <a:sym typeface="Geller Text Regular"/>
              </a:rPr>
              <a:t>:</a:t>
            </a:r>
          </a:p>
          <a:p>
            <a:pPr marL="171450" indent="-171450">
              <a:buFontTx/>
              <a:buChar char="-"/>
            </a:pPr>
            <a:endParaRPr lang="en-US" sz="1200" b="0" i="0" u="none" strike="noStrike" baseline="0" dirty="0" smtClean="0">
              <a:latin typeface="Georgia" panose="02040502050405020303" pitchFamily="18" charset="0"/>
              <a:ea typeface="+mj-ea"/>
              <a:cs typeface="+mj-cs"/>
              <a:sym typeface="Geller Text Regular"/>
            </a:endParaRPr>
          </a:p>
          <a:p>
            <a:pPr marL="171450" indent="-171450">
              <a:buFontTx/>
              <a:buChar char="-"/>
            </a:pPr>
            <a:r>
              <a:rPr lang="en-US" sz="1200" b="0" i="0" u="none" strike="noStrike" baseline="0" dirty="0" err="1" smtClean="0">
                <a:latin typeface="Georgia" panose="02040502050405020303" pitchFamily="18" charset="0"/>
                <a:ea typeface="+mj-ea"/>
                <a:cs typeface="+mj-cs"/>
                <a:sym typeface="Geller Text Regular"/>
              </a:rPr>
              <a:t>Jedite</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manje</a:t>
            </a:r>
            <a:r>
              <a:rPr lang="en-US" sz="1200" b="0" i="0" u="none" strike="noStrike" baseline="0" dirty="0" smtClean="0">
                <a:latin typeface="Georgia" panose="02040502050405020303" pitchFamily="18" charset="0"/>
                <a:ea typeface="+mj-ea"/>
                <a:cs typeface="+mj-cs"/>
                <a:sym typeface="Geller Text Regular"/>
              </a:rPr>
              <a:t> mesa</a:t>
            </a:r>
          </a:p>
          <a:p>
            <a:pPr marL="171450" indent="-171450">
              <a:buFontTx/>
              <a:buChar char="-"/>
            </a:pPr>
            <a:r>
              <a:rPr lang="en-US" sz="1200" b="0" i="0" u="none" strike="noStrike" baseline="0" dirty="0" err="1" smtClean="0">
                <a:latin typeface="Georgia" panose="02040502050405020303" pitchFamily="18" charset="0"/>
                <a:ea typeface="+mj-ea"/>
                <a:cs typeface="+mj-cs"/>
                <a:sym typeface="Geller Text Regular"/>
              </a:rPr>
              <a:t>Jedite</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hranu</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koju</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kupite</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manje</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bacajte</a:t>
            </a:r>
            <a:r>
              <a:rPr lang="en-US" sz="1200" b="0" i="0" u="none" strike="noStrike" baseline="0" dirty="0" smtClean="0">
                <a:latin typeface="Georgia" panose="02040502050405020303" pitchFamily="18" charset="0"/>
                <a:ea typeface="+mj-ea"/>
                <a:cs typeface="+mj-cs"/>
                <a:sym typeface="Geller Text Regular"/>
              </a:rPr>
              <a:t> (1/3 </a:t>
            </a:r>
            <a:r>
              <a:rPr lang="en-US" sz="1200" b="0" i="0" u="none" strike="noStrike" baseline="0" dirty="0" err="1" smtClean="0">
                <a:latin typeface="Georgia" panose="02040502050405020303" pitchFamily="18" charset="0"/>
                <a:ea typeface="+mj-ea"/>
                <a:cs typeface="+mj-cs"/>
                <a:sym typeface="Geller Text Regular"/>
              </a:rPr>
              <a:t>hrane</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kupljene</a:t>
            </a:r>
            <a:r>
              <a:rPr lang="en-US" sz="1200" b="0" i="0" u="none" strike="noStrike" baseline="0" dirty="0" smtClean="0">
                <a:latin typeface="Georgia" panose="02040502050405020303" pitchFamily="18" charset="0"/>
                <a:ea typeface="+mj-ea"/>
                <a:cs typeface="+mj-cs"/>
                <a:sym typeface="Geller Text Regular"/>
              </a:rPr>
              <a:t> u </a:t>
            </a:r>
            <a:r>
              <a:rPr lang="en-US" sz="1200" b="0" i="0" u="none" strike="noStrike" baseline="0" dirty="0" err="1" smtClean="0">
                <a:latin typeface="Georgia" panose="02040502050405020303" pitchFamily="18" charset="0"/>
                <a:ea typeface="+mj-ea"/>
                <a:cs typeface="+mj-cs"/>
                <a:sym typeface="Geller Text Regular"/>
              </a:rPr>
              <a:t>Ujedinjenom</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Kraljevstvu</a:t>
            </a:r>
            <a:r>
              <a:rPr lang="en-US" sz="1200" b="0" i="0" u="none" strike="noStrike" baseline="0" dirty="0" smtClean="0">
                <a:latin typeface="Georgia" panose="02040502050405020303" pitchFamily="18" charset="0"/>
                <a:ea typeface="+mj-ea"/>
                <a:cs typeface="+mj-cs"/>
                <a:sym typeface="Geller Text Regular"/>
              </a:rPr>
              <a:t> se </a:t>
            </a:r>
            <a:r>
              <a:rPr lang="en-US" sz="1200" b="0" i="0" u="none" strike="noStrike" baseline="0" dirty="0" err="1" smtClean="0">
                <a:latin typeface="Georgia" panose="02040502050405020303" pitchFamily="18" charset="0"/>
                <a:ea typeface="+mj-ea"/>
                <a:cs typeface="+mj-cs"/>
                <a:sym typeface="Geller Text Regular"/>
              </a:rPr>
              <a:t>baca</a:t>
            </a:r>
            <a:r>
              <a:rPr lang="en-US" sz="1200" b="0" i="0" u="none" strike="noStrike" baseline="0" dirty="0" smtClean="0">
                <a:latin typeface="Georgia" panose="02040502050405020303" pitchFamily="18" charset="0"/>
                <a:ea typeface="+mj-ea"/>
                <a:cs typeface="+mj-cs"/>
                <a:sym typeface="Geller Text Regular"/>
              </a:rPr>
              <a:t>)</a:t>
            </a:r>
          </a:p>
          <a:p>
            <a:pPr marL="171450" indent="-171450">
              <a:buFontTx/>
              <a:buChar char="-"/>
            </a:pPr>
            <a:r>
              <a:rPr lang="en-US" sz="1200" b="0" i="0" u="none" strike="noStrike" baseline="0" dirty="0" err="1" smtClean="0">
                <a:latin typeface="Georgia" panose="02040502050405020303" pitchFamily="18" charset="0"/>
                <a:ea typeface="+mj-ea"/>
                <a:cs typeface="+mj-cs"/>
                <a:sym typeface="Geller Text Regular"/>
              </a:rPr>
              <a:t>Smanjite</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grijanje</a:t>
            </a:r>
            <a:r>
              <a:rPr lang="en-US" sz="1200" b="0" i="0" u="none" strike="noStrike" baseline="0" dirty="0" smtClean="0">
                <a:latin typeface="Georgia" panose="02040502050405020303" pitchFamily="18" charset="0"/>
                <a:ea typeface="+mj-ea"/>
                <a:cs typeface="+mj-cs"/>
                <a:sym typeface="Geller Text Regular"/>
              </a:rPr>
              <a:t> u </a:t>
            </a:r>
            <a:r>
              <a:rPr lang="en-US" sz="1200" b="0" i="0" u="none" strike="noStrike" baseline="0" dirty="0" err="1" smtClean="0">
                <a:latin typeface="Georgia" panose="02040502050405020303" pitchFamily="18" charset="0"/>
                <a:ea typeface="+mj-ea"/>
                <a:cs typeface="+mj-cs"/>
                <a:sym typeface="Geller Text Regular"/>
              </a:rPr>
              <a:t>svom</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domu</a:t>
            </a:r>
            <a:r>
              <a:rPr lang="en-US" sz="1200" b="0" i="0" u="none" strike="noStrike" baseline="0" dirty="0" smtClean="0">
                <a:latin typeface="Georgia" panose="02040502050405020303" pitchFamily="18" charset="0"/>
                <a:ea typeface="+mj-ea"/>
                <a:cs typeface="+mj-cs"/>
                <a:sym typeface="Geller Text Regular"/>
              </a:rPr>
              <a:t> (u 30 </a:t>
            </a:r>
            <a:r>
              <a:rPr lang="en-US" sz="1200" b="0" i="0" u="none" strike="noStrike" baseline="0" dirty="0" err="1" smtClean="0">
                <a:latin typeface="Georgia" panose="02040502050405020303" pitchFamily="18" charset="0"/>
                <a:ea typeface="+mj-ea"/>
                <a:cs typeface="+mj-cs"/>
                <a:sym typeface="Geller Text Regular"/>
              </a:rPr>
              <a:t>milijuna</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domova</a:t>
            </a:r>
            <a:r>
              <a:rPr lang="en-US" sz="1200" b="0" i="0" u="none" strike="noStrike" baseline="0" dirty="0" smtClean="0">
                <a:latin typeface="Georgia" panose="02040502050405020303" pitchFamily="18" charset="0"/>
                <a:ea typeface="+mj-ea"/>
                <a:cs typeface="+mj-cs"/>
                <a:sym typeface="Geller Text Regular"/>
              </a:rPr>
              <a:t> u </a:t>
            </a:r>
            <a:r>
              <a:rPr lang="en-US" sz="1200" b="0" i="0" u="none" strike="noStrike" baseline="0" dirty="0" err="1" smtClean="0">
                <a:latin typeface="Georgia" panose="02040502050405020303" pitchFamily="18" charset="0"/>
                <a:ea typeface="+mj-ea"/>
                <a:cs typeface="+mj-cs"/>
                <a:sym typeface="Geller Text Regular"/>
              </a:rPr>
              <a:t>Velikoj</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Britaniji</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grijanje</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pridonosi</a:t>
            </a:r>
            <a:r>
              <a:rPr lang="en-US" sz="1200" b="0" i="0" u="none" strike="noStrike" baseline="0" dirty="0" smtClean="0">
                <a:latin typeface="Georgia" panose="02040502050405020303" pitchFamily="18" charset="0"/>
                <a:ea typeface="+mj-ea"/>
                <a:cs typeface="+mj-cs"/>
                <a:sym typeface="Geller Text Regular"/>
              </a:rPr>
              <a:t> 20% </a:t>
            </a:r>
            <a:r>
              <a:rPr lang="en-US" sz="1200" b="0" i="0" u="none" strike="noStrike" baseline="0" dirty="0" err="1" smtClean="0">
                <a:latin typeface="Georgia" panose="02040502050405020303" pitchFamily="18" charset="0"/>
                <a:ea typeface="+mj-ea"/>
                <a:cs typeface="+mj-cs"/>
                <a:sym typeface="Geller Text Regular"/>
              </a:rPr>
              <a:t>ugljičnog</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otiska</a:t>
            </a:r>
            <a:r>
              <a:rPr lang="en-US" sz="1200" b="0" i="0" u="none" strike="noStrike" baseline="0" dirty="0" smtClean="0">
                <a:latin typeface="Georgia" panose="02040502050405020303" pitchFamily="18" charset="0"/>
                <a:ea typeface="+mj-ea"/>
                <a:cs typeface="+mj-cs"/>
                <a:sym typeface="Geller Text Regular"/>
              </a:rPr>
              <a:t>)</a:t>
            </a:r>
          </a:p>
          <a:p>
            <a:pPr marL="171450" indent="-171450">
              <a:buFontTx/>
              <a:buChar char="-"/>
            </a:pPr>
            <a:r>
              <a:rPr lang="en-US" sz="1200" b="0" i="0" u="none" strike="noStrike" baseline="0" dirty="0" err="1" smtClean="0">
                <a:latin typeface="Georgia" panose="02040502050405020303" pitchFamily="18" charset="0"/>
                <a:ea typeface="+mj-ea"/>
                <a:cs typeface="+mj-cs"/>
                <a:sym typeface="Geller Text Regular"/>
              </a:rPr>
              <a:t>Isključite</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svjetla</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i</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druge</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električne</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uređaje</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kada</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ih</a:t>
            </a:r>
            <a:r>
              <a:rPr lang="en-US" sz="1200" b="0" i="0" u="none" strike="noStrike" baseline="0" dirty="0" smtClean="0">
                <a:latin typeface="Georgia" panose="02040502050405020303" pitchFamily="18" charset="0"/>
                <a:ea typeface="+mj-ea"/>
                <a:cs typeface="+mj-cs"/>
                <a:sym typeface="Geller Text Regular"/>
              </a:rPr>
              <a:t> ne </a:t>
            </a:r>
            <a:r>
              <a:rPr lang="en-US" sz="1200" b="0" i="0" u="none" strike="noStrike" baseline="0" dirty="0" err="1" smtClean="0">
                <a:latin typeface="Georgia" panose="02040502050405020303" pitchFamily="18" charset="0"/>
                <a:ea typeface="+mj-ea"/>
                <a:cs typeface="+mj-cs"/>
                <a:sym typeface="Geller Text Regular"/>
              </a:rPr>
              <a:t>koristite</a:t>
            </a:r>
            <a:r>
              <a:rPr lang="en-US" sz="1200" b="0" i="0" u="none" strike="noStrike" baseline="0" dirty="0" smtClean="0">
                <a:latin typeface="Georgia" panose="02040502050405020303" pitchFamily="18" charset="0"/>
                <a:ea typeface="+mj-ea"/>
                <a:cs typeface="+mj-cs"/>
                <a:sym typeface="Geller Text Regular"/>
              </a:rPr>
              <a:t>...</a:t>
            </a:r>
            <a:r>
              <a:rPr lang="en-US" sz="1200" b="0" i="0" u="none" strike="noStrike" baseline="0" dirty="0" err="1" smtClean="0">
                <a:latin typeface="Georgia" panose="02040502050405020303" pitchFamily="18" charset="0"/>
                <a:ea typeface="+mj-ea"/>
                <a:cs typeface="+mj-cs"/>
                <a:sym typeface="Geller Text Regular"/>
              </a:rPr>
              <a:t>i</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isključite</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ih</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iz</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utičnice</a:t>
            </a:r>
            <a:r>
              <a:rPr lang="en-US" sz="1200" b="0" i="0" u="none" strike="noStrike" baseline="0" dirty="0" smtClean="0">
                <a:latin typeface="Georgia" panose="02040502050405020303" pitchFamily="18" charset="0"/>
                <a:ea typeface="+mj-ea"/>
                <a:cs typeface="+mj-cs"/>
                <a:sym typeface="Geller Text Regular"/>
              </a:rPr>
              <a:t>.</a:t>
            </a:r>
          </a:p>
          <a:p>
            <a:pPr marL="171450" indent="-171450">
              <a:buFontTx/>
              <a:buChar char="-"/>
            </a:pPr>
            <a:r>
              <a:rPr lang="en-US" sz="1200" b="0" i="0" u="none" strike="noStrike" baseline="0" dirty="0" err="1" smtClean="0">
                <a:latin typeface="Georgia" panose="02040502050405020303" pitchFamily="18" charset="0"/>
                <a:ea typeface="+mj-ea"/>
                <a:cs typeface="+mj-cs"/>
                <a:sym typeface="Geller Text Regular"/>
              </a:rPr>
              <a:t>Govori</a:t>
            </a:r>
            <a:r>
              <a:rPr lang="en-US" sz="1200" b="0" i="0" u="none" strike="noStrike" baseline="0" dirty="0" smtClean="0">
                <a:latin typeface="Georgia" panose="02040502050405020303" pitchFamily="18" charset="0"/>
                <a:ea typeface="+mj-ea"/>
                <a:cs typeface="+mj-cs"/>
                <a:sym typeface="Geller Text Regular"/>
              </a:rPr>
              <a:t>! Recite </a:t>
            </a:r>
            <a:r>
              <a:rPr lang="en-US" sz="1200" b="0" i="0" u="none" strike="noStrike" baseline="0" dirty="0" err="1" smtClean="0">
                <a:latin typeface="Georgia" panose="02040502050405020303" pitchFamily="18" charset="0"/>
                <a:ea typeface="+mj-ea"/>
                <a:cs typeface="+mj-cs"/>
                <a:sym typeface="Geller Text Regular"/>
              </a:rPr>
              <a:t>drugima</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koliko</a:t>
            </a:r>
            <a:r>
              <a:rPr lang="en-US" sz="1200" b="0" i="0" u="none" strike="noStrike" baseline="0" dirty="0" smtClean="0">
                <a:latin typeface="Georgia" panose="02040502050405020303" pitchFamily="18" charset="0"/>
                <a:ea typeface="+mj-ea"/>
                <a:cs typeface="+mj-cs"/>
                <a:sym typeface="Geller Text Regular"/>
              </a:rPr>
              <a:t> je </a:t>
            </a:r>
            <a:r>
              <a:rPr lang="en-US" sz="1200" b="0" i="0" u="none" strike="noStrike" baseline="0" dirty="0" err="1" smtClean="0">
                <a:latin typeface="Georgia" panose="02040502050405020303" pitchFamily="18" charset="0"/>
                <a:ea typeface="+mj-ea"/>
                <a:cs typeface="+mj-cs"/>
                <a:sym typeface="Geller Text Regular"/>
              </a:rPr>
              <a:t>važno</a:t>
            </a:r>
            <a:r>
              <a:rPr lang="en-US" sz="1200" b="0" i="0" u="none" strike="noStrike" baseline="0" dirty="0" smtClean="0">
                <a:latin typeface="Georgia" panose="02040502050405020303" pitchFamily="18" charset="0"/>
                <a:ea typeface="+mj-ea"/>
                <a:cs typeface="+mj-cs"/>
                <a:sym typeface="Geller Text Regular"/>
              </a:rPr>
              <a:t> da </a:t>
            </a:r>
            <a:r>
              <a:rPr lang="en-US" sz="1200" b="0" i="0" u="none" strike="noStrike" baseline="0" dirty="0" err="1" smtClean="0">
                <a:latin typeface="Georgia" panose="02040502050405020303" pitchFamily="18" charset="0"/>
                <a:ea typeface="+mj-ea"/>
                <a:cs typeface="+mj-cs"/>
                <a:sym typeface="Geller Text Regular"/>
              </a:rPr>
              <a:t>nešto</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poduzmemo</a:t>
            </a:r>
            <a:r>
              <a:rPr lang="en-US" sz="1200" b="0" i="0" u="none" strike="noStrike" baseline="0" dirty="0" smtClean="0">
                <a:latin typeface="Georgia" panose="02040502050405020303" pitchFamily="18" charset="0"/>
                <a:ea typeface="+mj-ea"/>
                <a:cs typeface="+mj-cs"/>
                <a:sym typeface="Geller Text Regular"/>
              </a:rPr>
              <a:t> u </a:t>
            </a:r>
            <a:r>
              <a:rPr lang="en-US" sz="1200" b="0" i="0" u="none" strike="noStrike" baseline="0" dirty="0" err="1" smtClean="0">
                <a:latin typeface="Georgia" panose="02040502050405020303" pitchFamily="18" charset="0"/>
                <a:ea typeface="+mj-ea"/>
                <a:cs typeface="+mj-cs"/>
                <a:sym typeface="Geller Text Regular"/>
              </a:rPr>
              <a:t>vezi</a:t>
            </a:r>
            <a:r>
              <a:rPr lang="en-US" sz="1200" b="0" i="0" u="none" strike="noStrike" baseline="0" dirty="0" smtClean="0">
                <a:latin typeface="Georgia" panose="02040502050405020303" pitchFamily="18" charset="0"/>
                <a:ea typeface="+mj-ea"/>
                <a:cs typeface="+mj-cs"/>
                <a:sym typeface="Geller Text Regular"/>
              </a:rPr>
              <a:t> s </a:t>
            </a:r>
            <a:r>
              <a:rPr lang="en-US" sz="1200" b="0" i="0" u="none" strike="noStrike" baseline="0" dirty="0" err="1" smtClean="0">
                <a:latin typeface="Georgia" panose="02040502050405020303" pitchFamily="18" charset="0"/>
                <a:ea typeface="+mj-ea"/>
                <a:cs typeface="+mj-cs"/>
                <a:sym typeface="Geller Text Regular"/>
              </a:rPr>
              <a:t>klimatskim</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promjenama</a:t>
            </a:r>
            <a:endParaRPr lang="en-US" sz="1200" b="0" i="0" u="none" strike="noStrike" baseline="0" dirty="0" smtClean="0">
              <a:latin typeface="Georgia" panose="02040502050405020303" pitchFamily="18" charset="0"/>
              <a:ea typeface="+mj-ea"/>
              <a:cs typeface="+mj-cs"/>
              <a:sym typeface="Geller Text Regular"/>
            </a:endParaRPr>
          </a:p>
          <a:p>
            <a:pPr marL="171450" indent="-171450">
              <a:buFontTx/>
              <a:buChar char="-"/>
            </a:pPr>
            <a:r>
              <a:rPr lang="en-US" sz="1200" b="0" i="0" u="none" strike="noStrike" baseline="0" dirty="0" err="1" smtClean="0">
                <a:latin typeface="Georgia" panose="02040502050405020303" pitchFamily="18" charset="0"/>
                <a:ea typeface="+mj-ea"/>
                <a:cs typeface="+mj-cs"/>
                <a:sym typeface="Geller Text Regular"/>
              </a:rPr>
              <a:t>Smanjite</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upotrebu</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vode</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npr</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tuševi</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umjesto</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kade</a:t>
            </a:r>
            <a:endParaRPr lang="en-US" sz="1200" b="0" i="0" u="none" strike="noStrike" baseline="0" dirty="0" smtClean="0">
              <a:latin typeface="Georgia" panose="02040502050405020303" pitchFamily="18" charset="0"/>
              <a:ea typeface="+mj-ea"/>
              <a:cs typeface="+mj-cs"/>
              <a:sym typeface="Geller Text Regular"/>
            </a:endParaRPr>
          </a:p>
          <a:p>
            <a:pPr marL="171450" indent="-171450">
              <a:buFontTx/>
              <a:buChar char="-"/>
            </a:pPr>
            <a:r>
              <a:rPr lang="en-US" sz="1200" b="0" i="0" u="none" strike="noStrike" baseline="0" dirty="0" err="1" smtClean="0">
                <a:latin typeface="Georgia" panose="02040502050405020303" pitchFamily="18" charset="0"/>
                <a:ea typeface="+mj-ea"/>
                <a:cs typeface="+mj-cs"/>
                <a:sym typeface="Geller Text Regular"/>
              </a:rPr>
              <a:t>Smanjite</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broj</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letova</a:t>
            </a:r>
            <a:endParaRPr lang="en-US" sz="1200" b="0" i="0" u="none" strike="noStrike" baseline="0" dirty="0" smtClean="0">
              <a:latin typeface="Georgia" panose="02040502050405020303" pitchFamily="18" charset="0"/>
              <a:ea typeface="+mj-ea"/>
              <a:cs typeface="+mj-cs"/>
              <a:sym typeface="Geller Text Regular"/>
            </a:endParaRPr>
          </a:p>
          <a:p>
            <a:pPr marL="171450" indent="-171450">
              <a:buFontTx/>
              <a:buChar char="-"/>
            </a:pPr>
            <a:r>
              <a:rPr lang="en-US" sz="1200" b="0" i="0" u="none" strike="noStrike" baseline="0" dirty="0" err="1" smtClean="0">
                <a:latin typeface="Georgia" panose="02040502050405020303" pitchFamily="18" charset="0"/>
                <a:ea typeface="+mj-ea"/>
                <a:cs typeface="+mj-cs"/>
                <a:sym typeface="Geller Text Regular"/>
              </a:rPr>
              <a:t>Kupujte</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manje</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odjeće</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kupujte</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rabljenu</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i</a:t>
            </a:r>
            <a:r>
              <a:rPr lang="en-US" sz="1200" b="0" i="0" u="none" strike="noStrike" baseline="0" dirty="0" smtClean="0">
                <a:latin typeface="Georgia" panose="02040502050405020303" pitchFamily="18" charset="0"/>
                <a:ea typeface="+mj-ea"/>
                <a:cs typeface="+mj-cs"/>
                <a:sym typeface="Geller Text Regular"/>
              </a:rPr>
              <a:t>/</a:t>
            </a:r>
            <a:r>
              <a:rPr lang="en-US" sz="1200" b="0" i="0" u="none" strike="noStrike" baseline="0" dirty="0" err="1" smtClean="0">
                <a:latin typeface="Georgia" panose="02040502050405020303" pitchFamily="18" charset="0"/>
                <a:ea typeface="+mj-ea"/>
                <a:cs typeface="+mj-cs"/>
                <a:sym typeface="Geller Text Regular"/>
              </a:rPr>
              <a:t>ili</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preradite</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odjeću</a:t>
            </a:r>
            <a:endParaRPr lang="en-US" sz="1200" b="0" i="0" u="none" strike="noStrike" baseline="0" dirty="0" smtClean="0">
              <a:latin typeface="Georgia" panose="02040502050405020303" pitchFamily="18" charset="0"/>
              <a:ea typeface="+mj-ea"/>
              <a:cs typeface="+mj-cs"/>
              <a:sym typeface="Geller Text Regular"/>
            </a:endParaRPr>
          </a:p>
          <a:p>
            <a:pPr marL="171450" indent="-171450">
              <a:buFontTx/>
              <a:buChar char="-"/>
            </a:pPr>
            <a:r>
              <a:rPr lang="en-US" sz="1200" b="0" i="0" u="none" strike="noStrike" baseline="0" dirty="0" err="1" smtClean="0">
                <a:latin typeface="Georgia" panose="02040502050405020303" pitchFamily="18" charset="0"/>
                <a:ea typeface="+mj-ea"/>
                <a:cs typeface="+mj-cs"/>
                <a:sym typeface="Geller Text Regular"/>
              </a:rPr>
              <a:t>Koristite</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bicikle</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i</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javni</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prijevoz</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gdje</a:t>
            </a:r>
            <a:r>
              <a:rPr lang="en-US" sz="1200" b="0" i="0" u="none" strike="noStrike" baseline="0" dirty="0" smtClean="0">
                <a:latin typeface="Georgia" panose="02040502050405020303" pitchFamily="18" charset="0"/>
                <a:ea typeface="+mj-ea"/>
                <a:cs typeface="+mj-cs"/>
                <a:sym typeface="Geller Text Regular"/>
              </a:rPr>
              <a:t> god </a:t>
            </a:r>
            <a:r>
              <a:rPr lang="en-US" sz="1200" b="0" i="0" u="none" strike="noStrike" baseline="0" dirty="0" err="1" smtClean="0">
                <a:latin typeface="Georgia" panose="02040502050405020303" pitchFamily="18" charset="0"/>
                <a:ea typeface="+mj-ea"/>
                <a:cs typeface="+mj-cs"/>
                <a:sym typeface="Geller Text Regular"/>
              </a:rPr>
              <a:t>možete</a:t>
            </a:r>
            <a:r>
              <a:rPr lang="en-US" sz="1200" b="0" i="0" u="none" strike="noStrike" baseline="0" dirty="0" smtClean="0">
                <a:latin typeface="Georgia" panose="02040502050405020303" pitchFamily="18" charset="0"/>
                <a:ea typeface="+mj-ea"/>
                <a:cs typeface="+mj-cs"/>
                <a:sym typeface="Geller Text Regular"/>
              </a:rPr>
              <a:t>.</a:t>
            </a:r>
          </a:p>
          <a:p>
            <a:pPr marL="171450" indent="-171450">
              <a:buFontTx/>
              <a:buChar char="-"/>
            </a:pPr>
            <a:r>
              <a:rPr lang="en-US" sz="1200" b="0" i="0" u="none" strike="noStrike" baseline="0" dirty="0" err="1" smtClean="0">
                <a:latin typeface="Georgia" panose="02040502050405020303" pitchFamily="18" charset="0"/>
                <a:ea typeface="+mj-ea"/>
                <a:cs typeface="+mj-cs"/>
                <a:sym typeface="Geller Text Regular"/>
              </a:rPr>
              <a:t>Kupujte</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održive</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proizvode</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ili</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proizvode</a:t>
            </a:r>
            <a:r>
              <a:rPr lang="en-US" sz="1200" b="0" i="0" u="none" strike="noStrike" baseline="0" dirty="0" smtClean="0">
                <a:latin typeface="Georgia" panose="02040502050405020303" pitchFamily="18" charset="0"/>
                <a:ea typeface="+mj-ea"/>
                <a:cs typeface="+mj-cs"/>
                <a:sym typeface="Geller Text Regular"/>
              </a:rPr>
              <a:t> od </a:t>
            </a:r>
            <a:r>
              <a:rPr lang="en-US" sz="1200" b="0" i="0" u="none" strike="noStrike" baseline="0" dirty="0" err="1" smtClean="0">
                <a:latin typeface="Georgia" panose="02040502050405020303" pitchFamily="18" charset="0"/>
                <a:ea typeface="+mj-ea"/>
                <a:cs typeface="+mj-cs"/>
                <a:sym typeface="Geller Text Regular"/>
              </a:rPr>
              <a:t>recikliranih</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materijala</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gdje</a:t>
            </a:r>
            <a:r>
              <a:rPr lang="en-US" sz="1200" b="0" i="0" u="none" strike="noStrike" baseline="0" dirty="0" smtClean="0">
                <a:latin typeface="Georgia" panose="02040502050405020303" pitchFamily="18" charset="0"/>
                <a:ea typeface="+mj-ea"/>
                <a:cs typeface="+mj-cs"/>
                <a:sym typeface="Geller Text Regular"/>
              </a:rPr>
              <a:t> god </a:t>
            </a:r>
            <a:r>
              <a:rPr lang="en-US" sz="1200" b="0" i="0" u="none" strike="noStrike" baseline="0" dirty="0" err="1" smtClean="0">
                <a:latin typeface="Georgia" panose="02040502050405020303" pitchFamily="18" charset="0"/>
                <a:ea typeface="+mj-ea"/>
                <a:cs typeface="+mj-cs"/>
                <a:sym typeface="Geller Text Regular"/>
              </a:rPr>
              <a:t>možete</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uključujući</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odjeću</a:t>
            </a:r>
            <a:endParaRPr lang="en-US" sz="1200" b="0" i="0" u="none" strike="noStrike" baseline="0" dirty="0" smtClean="0">
              <a:latin typeface="Georgia" panose="02040502050405020303" pitchFamily="18" charset="0"/>
              <a:ea typeface="+mj-ea"/>
              <a:cs typeface="+mj-cs"/>
              <a:sym typeface="Geller Text Regular"/>
            </a:endParaRPr>
          </a:p>
          <a:p>
            <a:pPr marL="171450" indent="-171450">
              <a:buFontTx/>
              <a:buChar char="-"/>
            </a:pPr>
            <a:r>
              <a:rPr lang="en-US" sz="1200" b="0" i="0" u="none" strike="noStrike" baseline="0" dirty="0" err="1" smtClean="0">
                <a:latin typeface="Georgia" panose="02040502050405020303" pitchFamily="18" charset="0"/>
                <a:ea typeface="+mj-ea"/>
                <a:cs typeface="+mj-cs"/>
                <a:sym typeface="Geller Text Regular"/>
              </a:rPr>
              <a:t>Reciklirajte</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svoju</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plastiku</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papir</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karton</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itd</a:t>
            </a:r>
            <a:r>
              <a:rPr lang="en-US" sz="1200" b="0" i="0" u="none" strike="noStrike" baseline="0" dirty="0" smtClean="0">
                <a:latin typeface="Georgia" panose="02040502050405020303" pitchFamily="18" charset="0"/>
                <a:ea typeface="+mj-ea"/>
                <a:cs typeface="+mj-cs"/>
                <a:sym typeface="Geller Text Regular"/>
              </a:rPr>
              <a:t>.</a:t>
            </a:r>
          </a:p>
          <a:p>
            <a:pPr marL="171450" indent="-171450">
              <a:buFontTx/>
              <a:buChar char="-"/>
            </a:pPr>
            <a:r>
              <a:rPr lang="en-US" sz="1200" b="0" i="0" u="none" strike="noStrike" baseline="0" dirty="0" err="1" smtClean="0">
                <a:latin typeface="Georgia" panose="02040502050405020303" pitchFamily="18" charset="0"/>
                <a:ea typeface="+mj-ea"/>
                <a:cs typeface="+mj-cs"/>
                <a:sym typeface="Geller Text Regular"/>
              </a:rPr>
              <a:t>Jedite</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ružno</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voće</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i</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povrće</a:t>
            </a:r>
            <a:r>
              <a:rPr lang="en-US" sz="1200" b="0" i="0" u="none" strike="noStrike" baseline="0" dirty="0" smtClean="0">
                <a:latin typeface="Georgia" panose="02040502050405020303" pitchFamily="18" charset="0"/>
                <a:ea typeface="+mj-ea"/>
                <a:cs typeface="+mj-cs"/>
                <a:sym typeface="Geller Text Regular"/>
              </a:rPr>
              <a:t>. 40% </a:t>
            </a:r>
            <a:r>
              <a:rPr lang="en-US" sz="1200" b="0" i="0" u="none" strike="noStrike" baseline="0" dirty="0" err="1" smtClean="0">
                <a:latin typeface="Georgia" panose="02040502050405020303" pitchFamily="18" charset="0"/>
                <a:ea typeface="+mj-ea"/>
                <a:cs typeface="+mj-cs"/>
                <a:sym typeface="Geller Text Regular"/>
              </a:rPr>
              <a:t>voća</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i</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povrća</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supermarketi</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smatraju</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previše</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ružnim</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za</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pojesti</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i</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baciti</a:t>
            </a:r>
            <a:r>
              <a:rPr lang="en-US" sz="1200" b="0" i="0" u="none" strike="noStrike" baseline="0" dirty="0" smtClean="0">
                <a:latin typeface="Georgia" panose="02040502050405020303" pitchFamily="18" charset="0"/>
                <a:ea typeface="+mj-ea"/>
                <a:cs typeface="+mj-cs"/>
                <a:sym typeface="Geller Text Regular"/>
              </a:rPr>
              <a:t>.</a:t>
            </a:r>
          </a:p>
          <a:p>
            <a:pPr marL="171450" indent="-171450">
              <a:buFontTx/>
              <a:buChar char="-"/>
            </a:pPr>
            <a:r>
              <a:rPr lang="en-US" sz="1200" b="0" i="0" u="none" strike="noStrike" baseline="0" dirty="0" err="1" smtClean="0">
                <a:latin typeface="Georgia" panose="02040502050405020303" pitchFamily="18" charset="0"/>
                <a:ea typeface="+mj-ea"/>
                <a:cs typeface="+mj-cs"/>
                <a:sym typeface="Geller Text Regular"/>
              </a:rPr>
              <a:t>Uzgajajte</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vlastitu</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hranu</a:t>
            </a:r>
            <a:endParaRPr lang="en-US" sz="1200" b="0" i="0" u="none" strike="noStrike" baseline="0" dirty="0" smtClean="0">
              <a:latin typeface="Georgia" panose="02040502050405020303" pitchFamily="18" charset="0"/>
              <a:ea typeface="+mj-ea"/>
              <a:cs typeface="+mj-cs"/>
              <a:sym typeface="Geller Text Regular"/>
            </a:endParaRPr>
          </a:p>
          <a:p>
            <a:pPr marL="171450" indent="-171450">
              <a:buFontTx/>
              <a:buChar char="-"/>
            </a:pPr>
            <a:r>
              <a:rPr lang="en-US" sz="1200" b="0" i="0" u="none" strike="noStrike" baseline="0" dirty="0" err="1" smtClean="0">
                <a:latin typeface="Georgia" panose="02040502050405020303" pitchFamily="18" charset="0"/>
                <a:ea typeface="+mj-ea"/>
                <a:cs typeface="+mj-cs"/>
                <a:sym typeface="Geller Text Regular"/>
              </a:rPr>
              <a:t>Koristite</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obnovljivu</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energiju</a:t>
            </a:r>
            <a:r>
              <a:rPr lang="en-US" sz="1200" b="0" i="0" u="none" strike="noStrike" baseline="0" dirty="0" smtClean="0">
                <a:latin typeface="Georgia" panose="02040502050405020303" pitchFamily="18" charset="0"/>
                <a:ea typeface="+mj-ea"/>
                <a:cs typeface="+mj-cs"/>
                <a:sym typeface="Geller Text Regular"/>
              </a:rPr>
              <a:t> u </a:t>
            </a:r>
            <a:r>
              <a:rPr lang="en-US" sz="1200" b="0" i="0" u="none" strike="noStrike" baseline="0" dirty="0" err="1" smtClean="0">
                <a:latin typeface="Georgia" panose="02040502050405020303" pitchFamily="18" charset="0"/>
                <a:ea typeface="+mj-ea"/>
                <a:cs typeface="+mj-cs"/>
                <a:sym typeface="Geller Text Regular"/>
              </a:rPr>
              <a:t>svom</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domu</a:t>
            </a:r>
            <a:endParaRPr lang="en-US" sz="1200" b="0" i="0" u="none" strike="noStrike" baseline="0" dirty="0" smtClean="0">
              <a:latin typeface="Georgia" panose="02040502050405020303" pitchFamily="18" charset="0"/>
              <a:ea typeface="+mj-ea"/>
              <a:cs typeface="+mj-cs"/>
              <a:sym typeface="Geller Text Regular"/>
            </a:endParaRPr>
          </a:p>
          <a:p>
            <a:pPr marL="171450" indent="-171450">
              <a:buFontTx/>
              <a:buChar char="-"/>
            </a:pPr>
            <a:r>
              <a:rPr lang="en-US" sz="1200" b="0" i="0" u="none" strike="noStrike" baseline="0" dirty="0" err="1" smtClean="0">
                <a:latin typeface="Georgia" panose="02040502050405020303" pitchFamily="18" charset="0"/>
                <a:ea typeface="+mj-ea"/>
                <a:cs typeface="+mj-cs"/>
                <a:sym typeface="Geller Text Regular"/>
              </a:rPr>
              <a:t>Birajte</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hranu</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i</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ostale</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proizvode</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koji</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nisu</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pakirani</a:t>
            </a:r>
            <a:r>
              <a:rPr lang="en-US" sz="1200" b="0" i="0" u="none" strike="noStrike" baseline="0" dirty="0" smtClean="0">
                <a:latin typeface="Georgia" panose="02040502050405020303" pitchFamily="18" charset="0"/>
                <a:ea typeface="+mj-ea"/>
                <a:cs typeface="+mj-cs"/>
                <a:sym typeface="Geller Text Regular"/>
              </a:rPr>
              <a:t> u </a:t>
            </a:r>
            <a:r>
              <a:rPr lang="en-US" sz="1200" b="0" i="0" u="none" strike="noStrike" baseline="0" dirty="0" err="1" smtClean="0">
                <a:latin typeface="Georgia" panose="02040502050405020303" pitchFamily="18" charset="0"/>
                <a:ea typeface="+mj-ea"/>
                <a:cs typeface="+mj-cs"/>
                <a:sym typeface="Geller Text Regular"/>
              </a:rPr>
              <a:t>plastiku</a:t>
            </a:r>
            <a:endParaRPr lang="en-US" sz="1200" b="0" i="0" u="none" strike="noStrike" baseline="0" dirty="0" smtClean="0">
              <a:latin typeface="Georgia" panose="02040502050405020303" pitchFamily="18" charset="0"/>
              <a:ea typeface="+mj-ea"/>
              <a:cs typeface="+mj-cs"/>
              <a:sym typeface="Geller Text Regular"/>
            </a:endParaRPr>
          </a:p>
          <a:p>
            <a:pPr marL="171450" indent="-171450">
              <a:buFontTx/>
              <a:buChar char="-"/>
            </a:pPr>
            <a:endParaRPr lang="en-US" sz="1200" b="0" i="0" u="none" strike="noStrike" baseline="0" dirty="0" smtClean="0">
              <a:latin typeface="Georgia" panose="02040502050405020303" pitchFamily="18" charset="0"/>
              <a:ea typeface="+mj-ea"/>
              <a:cs typeface="+mj-cs"/>
              <a:sym typeface="Geller Text Regular"/>
            </a:endParaRPr>
          </a:p>
          <a:p>
            <a:pPr marL="171450" indent="-171450">
              <a:buFontTx/>
              <a:buChar char="-"/>
            </a:pPr>
            <a:r>
              <a:rPr lang="en-US" sz="1200" b="0" i="0" u="none" strike="noStrike" baseline="0" dirty="0" err="1" smtClean="0">
                <a:latin typeface="Georgia" panose="02040502050405020303" pitchFamily="18" charset="0"/>
                <a:ea typeface="+mj-ea"/>
                <a:cs typeface="+mj-cs"/>
                <a:sym typeface="Geller Text Regular"/>
              </a:rPr>
              <a:t>Činjenica</a:t>
            </a:r>
            <a:r>
              <a:rPr lang="en-US" sz="1200" b="0" i="0" u="none" strike="noStrike" baseline="0" dirty="0" smtClean="0">
                <a:latin typeface="Georgia" panose="02040502050405020303" pitchFamily="18" charset="0"/>
                <a:ea typeface="+mj-ea"/>
                <a:cs typeface="+mj-cs"/>
                <a:sym typeface="Geller Text Regular"/>
              </a:rPr>
              <a:t> o SDG 13 – </a:t>
            </a:r>
            <a:r>
              <a:rPr lang="en-US" sz="1200" b="0" i="0" u="none" strike="noStrike" baseline="0" dirty="0" err="1" smtClean="0">
                <a:latin typeface="Georgia" panose="02040502050405020303" pitchFamily="18" charset="0"/>
                <a:ea typeface="+mj-ea"/>
                <a:cs typeface="+mj-cs"/>
                <a:sym typeface="Geller Text Regular"/>
              </a:rPr>
              <a:t>Globalne</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emisije</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ugljičnog</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dioksida</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porasle</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su</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za</a:t>
            </a:r>
            <a:r>
              <a:rPr lang="en-US"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err="1" smtClean="0">
                <a:latin typeface="Georgia" panose="02040502050405020303" pitchFamily="18" charset="0"/>
                <a:ea typeface="+mj-ea"/>
                <a:cs typeface="+mj-cs"/>
                <a:sym typeface="Geller Text Regular"/>
              </a:rPr>
              <a:t>gotovo</a:t>
            </a:r>
            <a:r>
              <a:rPr lang="en-US" sz="1200" b="0" i="0" u="none" strike="noStrike" baseline="0" dirty="0" smtClean="0">
                <a:latin typeface="Georgia" panose="02040502050405020303" pitchFamily="18" charset="0"/>
                <a:ea typeface="+mj-ea"/>
                <a:cs typeface="+mj-cs"/>
                <a:sym typeface="Geller Text Regular"/>
              </a:rPr>
              <a:t> 50% od 1990.</a:t>
            </a:r>
            <a:endParaRPr lang="en-US" sz="1200" b="0" i="0" u="none" strike="noStrike" baseline="0" dirty="0">
              <a:latin typeface="Georgia" panose="02040502050405020303" pitchFamily="18" charset="0"/>
              <a:ea typeface="+mj-ea"/>
              <a:cs typeface="+mj-cs"/>
              <a:sym typeface="Geller Text Regular"/>
            </a:endParaRPr>
          </a:p>
          <a:p>
            <a:pPr marL="0" indent="0">
              <a:buFontTx/>
              <a:buNone/>
            </a:pPr>
            <a:r>
              <a:rPr lang="en-US" sz="1200" b="0" i="0" u="none" strike="noStrike" baseline="0" dirty="0">
                <a:latin typeface="Georgia" panose="02040502050405020303" pitchFamily="18" charset="0"/>
                <a:ea typeface="+mj-ea"/>
                <a:cs typeface="+mj-cs"/>
                <a:sym typeface="Geller Text Regular"/>
              </a:rPr>
              <a:t>For information and advice on how to get involved in SDG 13 go to globalgoals.org/13</a:t>
            </a:r>
          </a:p>
          <a:p>
            <a:pPr marL="0" indent="0">
              <a:buFontTx/>
              <a:buNone/>
            </a:pPr>
            <a:endParaRPr lang="en-US" sz="1200" b="0" i="0" u="none" strike="noStrike" baseline="0" dirty="0">
              <a:latin typeface="Georgia" panose="02040502050405020303" pitchFamily="18" charset="0"/>
              <a:ea typeface="+mj-ea"/>
              <a:cs typeface="+mj-cs"/>
              <a:sym typeface="Geller Text Regular"/>
            </a:endParaRPr>
          </a:p>
          <a:p>
            <a:pPr marL="0" marR="0" lvl="0" indent="0" defTabSz="914400" eaLnBrk="1" fontAlgn="auto" latinLnBrk="0" hangingPunct="1">
              <a:lnSpc>
                <a:spcPct val="100000"/>
              </a:lnSpc>
              <a:spcBef>
                <a:spcPts val="0"/>
              </a:spcBef>
              <a:spcAft>
                <a:spcPts val="0"/>
              </a:spcAft>
              <a:buClrTx/>
              <a:buSzTx/>
              <a:buFontTx/>
              <a:buNone/>
              <a:tabLst/>
              <a:defRPr/>
            </a:pPr>
            <a:r>
              <a:rPr lang="en-US" sz="1200" b="0" i="0" u="none" strike="noStrike" baseline="0" dirty="0">
                <a:latin typeface="Georgia" panose="02040502050405020303" pitchFamily="18" charset="0"/>
                <a:ea typeface="+mj-ea"/>
                <a:cs typeface="+mj-cs"/>
                <a:sym typeface="Geller Text Regular"/>
              </a:rPr>
              <a:t>Pupils may like to look at this lazy person’s guide to saying the world un.org/</a:t>
            </a:r>
            <a:r>
              <a:rPr lang="en-US" sz="1200" b="0" i="0" u="none" strike="noStrike" baseline="0" dirty="0" err="1">
                <a:latin typeface="Georgia" panose="02040502050405020303" pitchFamily="18" charset="0"/>
                <a:ea typeface="+mj-ea"/>
                <a:cs typeface="+mj-cs"/>
                <a:sym typeface="Geller Text Regular"/>
              </a:rPr>
              <a:t>sustainabledevelopment</a:t>
            </a:r>
            <a:r>
              <a:rPr lang="en-US" sz="1200" b="0" i="0" u="none" strike="noStrike" baseline="0" dirty="0">
                <a:latin typeface="Georgia" panose="02040502050405020303" pitchFamily="18" charset="0"/>
                <a:ea typeface="+mj-ea"/>
                <a:cs typeface="+mj-cs"/>
                <a:sym typeface="Geller Text Regular"/>
              </a:rPr>
              <a:t>/</a:t>
            </a:r>
            <a:r>
              <a:rPr lang="en-US" sz="1200" b="0" i="0" u="none" strike="noStrike" baseline="0" dirty="0" err="1">
                <a:latin typeface="Georgia" panose="02040502050405020303" pitchFamily="18" charset="0"/>
                <a:ea typeface="+mj-ea"/>
                <a:cs typeface="+mj-cs"/>
                <a:sym typeface="Geller Text Regular"/>
              </a:rPr>
              <a:t>takeaction</a:t>
            </a:r>
            <a:r>
              <a:rPr lang="en-US" sz="1200" b="0" i="0" u="none" strike="noStrike" baseline="0" dirty="0">
                <a:latin typeface="Georgia" panose="02040502050405020303" pitchFamily="18" charset="0"/>
                <a:ea typeface="+mj-ea"/>
                <a:cs typeface="+mj-cs"/>
                <a:sym typeface="Geller Text Regular"/>
              </a:rPr>
              <a:t> and track their own actions by downloading the act now  app from un.org/</a:t>
            </a:r>
            <a:r>
              <a:rPr lang="en-US" sz="1200" b="0" i="0" u="none" strike="noStrike" baseline="0" dirty="0" err="1">
                <a:latin typeface="Georgia" panose="02040502050405020303" pitchFamily="18" charset="0"/>
                <a:ea typeface="+mj-ea"/>
                <a:cs typeface="+mj-cs"/>
                <a:sym typeface="Geller Text Regular"/>
              </a:rPr>
              <a:t>en</a:t>
            </a:r>
            <a:r>
              <a:rPr lang="en-US" sz="1200" b="0" i="0" u="none" strike="noStrike" baseline="0" dirty="0">
                <a:latin typeface="Georgia" panose="02040502050405020303" pitchFamily="18" charset="0"/>
                <a:ea typeface="+mj-ea"/>
                <a:cs typeface="+mj-cs"/>
                <a:sym typeface="Geller Text Regular"/>
              </a:rPr>
              <a:t>/</a:t>
            </a:r>
            <a:r>
              <a:rPr lang="en-US" sz="1200" b="0" i="0" u="none" strike="noStrike" baseline="0" dirty="0" err="1">
                <a:latin typeface="Georgia" panose="02040502050405020303" pitchFamily="18" charset="0"/>
                <a:ea typeface="+mj-ea"/>
                <a:cs typeface="+mj-cs"/>
                <a:sym typeface="Geller Text Regular"/>
              </a:rPr>
              <a:t>actnow</a:t>
            </a:r>
            <a:r>
              <a:rPr lang="en-US" sz="1200" b="0" i="0" u="none" strike="noStrike" baseline="0" dirty="0">
                <a:latin typeface="Georgia" panose="02040502050405020303" pitchFamily="18" charset="0"/>
                <a:ea typeface="+mj-ea"/>
                <a:cs typeface="+mj-cs"/>
                <a:sym typeface="Geller Text Regular"/>
              </a:rPr>
              <a:t>.</a:t>
            </a:r>
          </a:p>
          <a:p>
            <a:pPr marL="0" indent="0">
              <a:buFontTx/>
              <a:buNone/>
            </a:pPr>
            <a:endParaRPr lang="en-US" sz="1200" b="0" i="0" u="none" strike="noStrike" baseline="0" dirty="0">
              <a:latin typeface="Georgia" panose="02040502050405020303" pitchFamily="18" charset="0"/>
              <a:ea typeface="+mj-ea"/>
              <a:cs typeface="+mj-cs"/>
              <a:sym typeface="Geller Text Regular"/>
            </a:endParaRPr>
          </a:p>
          <a:p>
            <a:pPr marL="171450" indent="-171450">
              <a:buFontTx/>
              <a:buChar char="-"/>
            </a:pPr>
            <a:endParaRPr lang="en-US" sz="1200" b="0" i="0" u="none" strike="noStrike" baseline="0" dirty="0">
              <a:latin typeface="+mj-lt"/>
              <a:ea typeface="+mj-ea"/>
              <a:cs typeface="+mj-cs"/>
              <a:sym typeface="Geller Text Regular"/>
            </a:endParaRPr>
          </a:p>
          <a:p>
            <a:pPr marL="171450" indent="-171450">
              <a:buFontTx/>
              <a:buChar char="-"/>
            </a:pPr>
            <a:endParaRPr lang="en-GB" b="1" dirty="0"/>
          </a:p>
        </p:txBody>
      </p:sp>
    </p:spTree>
    <p:extLst>
      <p:ext uri="{BB962C8B-B14F-4D97-AF65-F5344CB8AC3E}">
        <p14:creationId xmlns:p14="http://schemas.microsoft.com/office/powerpoint/2010/main" val="382938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 name="Shape 1192"/>
          <p:cNvSpPr>
            <a:spLocks noGrp="1" noRot="1" noChangeAspect="1"/>
          </p:cNvSpPr>
          <p:nvPr>
            <p:ph type="sldImg"/>
          </p:nvPr>
        </p:nvSpPr>
        <p:spPr>
          <a:xfrm>
            <a:off x="381000" y="685800"/>
            <a:ext cx="6096000" cy="3429000"/>
          </a:xfrm>
          <a:prstGeom prst="rect">
            <a:avLst/>
          </a:prstGeom>
        </p:spPr>
        <p:txBody>
          <a:bodyPr/>
          <a:lstStyle/>
          <a:p>
            <a:endParaRPr/>
          </a:p>
        </p:txBody>
      </p:sp>
      <p:sp>
        <p:nvSpPr>
          <p:cNvPr id="1193" name="Shape 1193"/>
          <p:cNvSpPr>
            <a:spLocks noGrp="1"/>
          </p:cNvSpPr>
          <p:nvPr>
            <p:ph type="body" sz="quarter" idx="1"/>
          </p:nvPr>
        </p:nvSpPr>
        <p:spPr>
          <a:prstGeom prst="rect">
            <a:avLst/>
          </a:prstGeom>
        </p:spPr>
        <p:txBody>
          <a:bodyPr/>
          <a:lstStyle/>
          <a:p>
            <a:r>
              <a:rPr lang="hr-HR" dirty="0" smtClean="0"/>
              <a:t>ISTINA</a:t>
            </a:r>
          </a:p>
          <a:p>
            <a:r>
              <a:rPr lang="en-US" dirty="0" err="1" smtClean="0"/>
              <a:t>Više</a:t>
            </a:r>
            <a:r>
              <a:rPr lang="en-US" dirty="0" smtClean="0"/>
              <a:t> od 150 </a:t>
            </a:r>
            <a:r>
              <a:rPr lang="en-US" dirty="0" err="1" smtClean="0"/>
              <a:t>milijuna</a:t>
            </a:r>
            <a:r>
              <a:rPr lang="en-US" dirty="0" smtClean="0"/>
              <a:t> </a:t>
            </a:r>
            <a:r>
              <a:rPr lang="en-US" dirty="0" err="1" smtClean="0"/>
              <a:t>tona</a:t>
            </a:r>
            <a:r>
              <a:rPr lang="en-US" dirty="0" smtClean="0"/>
              <a:t> </a:t>
            </a:r>
            <a:r>
              <a:rPr lang="en-US" dirty="0" err="1" smtClean="0"/>
              <a:t>plastičnog</a:t>
            </a:r>
            <a:r>
              <a:rPr lang="en-US" dirty="0" smtClean="0"/>
              <a:t> </a:t>
            </a:r>
            <a:r>
              <a:rPr lang="en-US" dirty="0" err="1" smtClean="0"/>
              <a:t>otpada</a:t>
            </a:r>
            <a:r>
              <a:rPr lang="en-US" dirty="0" smtClean="0"/>
              <a:t> </a:t>
            </a:r>
            <a:r>
              <a:rPr lang="en-US" dirty="0" err="1" smtClean="0"/>
              <a:t>pluta</a:t>
            </a:r>
            <a:r>
              <a:rPr lang="en-US" dirty="0" smtClean="0"/>
              <a:t> </a:t>
            </a:r>
            <a:r>
              <a:rPr lang="en-US" dirty="0" err="1" smtClean="0"/>
              <a:t>oceanima</a:t>
            </a:r>
            <a:r>
              <a:rPr lang="en-US" dirty="0" smtClean="0"/>
              <a:t> </a:t>
            </a:r>
            <a:r>
              <a:rPr lang="en-US" dirty="0" err="1" smtClean="0"/>
              <a:t>i</a:t>
            </a:r>
            <a:r>
              <a:rPr lang="en-US" dirty="0" smtClean="0"/>
              <a:t> to bi se </a:t>
            </a:r>
            <a:r>
              <a:rPr lang="en-US" dirty="0" err="1" smtClean="0"/>
              <a:t>moglo</a:t>
            </a:r>
            <a:r>
              <a:rPr lang="en-US" dirty="0" smtClean="0"/>
              <a:t> </a:t>
            </a:r>
            <a:r>
              <a:rPr lang="en-US" dirty="0" err="1" smtClean="0"/>
              <a:t>udvostručiti</a:t>
            </a:r>
            <a:r>
              <a:rPr lang="en-US" dirty="0" smtClean="0"/>
              <a:t> do 2050. </a:t>
            </a:r>
            <a:r>
              <a:rPr lang="en-US" dirty="0" err="1" smtClean="0"/>
              <a:t>Ako</a:t>
            </a:r>
            <a:r>
              <a:rPr lang="en-US" dirty="0" smtClean="0"/>
              <a:t> se </a:t>
            </a:r>
            <a:r>
              <a:rPr lang="en-US" dirty="0" err="1" smtClean="0"/>
              <a:t>ništa</a:t>
            </a:r>
            <a:r>
              <a:rPr lang="en-US" dirty="0" smtClean="0"/>
              <a:t> ne </a:t>
            </a:r>
            <a:r>
              <a:rPr lang="en-US" dirty="0" err="1" smtClean="0"/>
              <a:t>poduzme</a:t>
            </a:r>
            <a:r>
              <a:rPr lang="en-US" dirty="0" smtClean="0"/>
              <a:t>, </a:t>
            </a:r>
            <a:r>
              <a:rPr lang="en-US" dirty="0" err="1" smtClean="0"/>
              <a:t>ovaj</a:t>
            </a:r>
            <a:r>
              <a:rPr lang="en-US" dirty="0" smtClean="0"/>
              <a:t> </a:t>
            </a:r>
            <a:r>
              <a:rPr lang="en-US" dirty="0" err="1" smtClean="0"/>
              <a:t>će</a:t>
            </a:r>
            <a:r>
              <a:rPr lang="en-US" dirty="0" smtClean="0"/>
              <a:t> </a:t>
            </a:r>
            <a:r>
              <a:rPr lang="en-US" dirty="0" err="1" smtClean="0"/>
              <a:t>otpad</a:t>
            </a:r>
            <a:r>
              <a:rPr lang="en-US" dirty="0" smtClean="0"/>
              <a:t> </a:t>
            </a:r>
            <a:r>
              <a:rPr lang="en-US" dirty="0" err="1" smtClean="0"/>
              <a:t>biti</a:t>
            </a:r>
            <a:r>
              <a:rPr lang="en-US" dirty="0" smtClean="0"/>
              <a:t> </a:t>
            </a:r>
            <a:r>
              <a:rPr lang="en-US" dirty="0" err="1" smtClean="0"/>
              <a:t>teži</a:t>
            </a:r>
            <a:r>
              <a:rPr lang="en-US" dirty="0" smtClean="0"/>
              <a:t> od </a:t>
            </a:r>
            <a:r>
              <a:rPr lang="en-US" dirty="0" err="1" smtClean="0"/>
              <a:t>svih</a:t>
            </a:r>
            <a:r>
              <a:rPr lang="en-US" dirty="0" smtClean="0"/>
              <a:t> </a:t>
            </a:r>
            <a:r>
              <a:rPr lang="en-US" dirty="0" err="1" smtClean="0"/>
              <a:t>riba</a:t>
            </a:r>
            <a:r>
              <a:rPr lang="en-US" dirty="0" smtClean="0"/>
              <a:t> </a:t>
            </a:r>
            <a:r>
              <a:rPr lang="en-US" dirty="0" err="1" smtClean="0"/>
              <a:t>zajedno</a:t>
            </a:r>
            <a:r>
              <a:rPr lang="en-US" dirty="0" smtClean="0"/>
              <a:t>.</a:t>
            </a:r>
          </a:p>
          <a:p>
            <a:endParaRPr lang="en-US" dirty="0" smtClean="0"/>
          </a:p>
          <a:p>
            <a:r>
              <a:rPr lang="en-US" dirty="0" err="1" smtClean="0"/>
              <a:t>Činjenica</a:t>
            </a:r>
            <a:r>
              <a:rPr lang="en-US" dirty="0" smtClean="0"/>
              <a:t> o SDG-u 14 - </a:t>
            </a:r>
            <a:r>
              <a:rPr lang="en-US" dirty="0" err="1" smtClean="0"/>
              <a:t>Preko</a:t>
            </a:r>
            <a:r>
              <a:rPr lang="en-US" dirty="0" smtClean="0"/>
              <a:t> 3 </a:t>
            </a:r>
            <a:r>
              <a:rPr lang="en-US" dirty="0" err="1" smtClean="0"/>
              <a:t>milijarde</a:t>
            </a:r>
            <a:r>
              <a:rPr lang="en-US" dirty="0" smtClean="0"/>
              <a:t> </a:t>
            </a:r>
            <a:r>
              <a:rPr lang="en-US" dirty="0" err="1" smtClean="0"/>
              <a:t>ljudi</a:t>
            </a:r>
            <a:r>
              <a:rPr lang="en-US" dirty="0" smtClean="0"/>
              <a:t> </a:t>
            </a:r>
            <a:r>
              <a:rPr lang="en-US" dirty="0" err="1" smtClean="0"/>
              <a:t>za</a:t>
            </a:r>
            <a:r>
              <a:rPr lang="en-US" dirty="0" smtClean="0"/>
              <a:t> </a:t>
            </a:r>
            <a:r>
              <a:rPr lang="en-US" dirty="0" err="1" smtClean="0"/>
              <a:t>život</a:t>
            </a:r>
            <a:r>
              <a:rPr lang="en-US" dirty="0" smtClean="0"/>
              <a:t> </a:t>
            </a:r>
            <a:r>
              <a:rPr lang="en-US" dirty="0" err="1" smtClean="0"/>
              <a:t>ovisi</a:t>
            </a:r>
            <a:r>
              <a:rPr lang="en-US" dirty="0" smtClean="0"/>
              <a:t> o </a:t>
            </a:r>
            <a:r>
              <a:rPr lang="en-US" dirty="0" err="1" smtClean="0"/>
              <a:t>morskoj</a:t>
            </a:r>
            <a:r>
              <a:rPr lang="en-US" dirty="0" smtClean="0"/>
              <a:t> </a:t>
            </a:r>
            <a:r>
              <a:rPr lang="en-US" dirty="0" err="1" smtClean="0"/>
              <a:t>i</a:t>
            </a:r>
            <a:r>
              <a:rPr lang="en-US" dirty="0" smtClean="0"/>
              <a:t> </a:t>
            </a:r>
            <a:r>
              <a:rPr lang="en-US" dirty="0" err="1" smtClean="0"/>
              <a:t>obalnoj</a:t>
            </a:r>
            <a:r>
              <a:rPr lang="en-US" dirty="0" smtClean="0"/>
              <a:t> </a:t>
            </a:r>
            <a:r>
              <a:rPr lang="en-US" dirty="0" err="1" smtClean="0"/>
              <a:t>bioraznolikosti</a:t>
            </a:r>
            <a:r>
              <a:rPr lang="en-US" dirty="0" smtClean="0"/>
              <a:t>.</a:t>
            </a:r>
            <a:endParaRPr lang="hr-HR" dirty="0" smtClean="0"/>
          </a:p>
          <a:p>
            <a:endParaRPr lang="en-US" dirty="0"/>
          </a:p>
          <a:p>
            <a:r>
              <a:rPr lang="en-US" sz="1200" b="0" i="0" u="none" strike="noStrike" baseline="0" dirty="0">
                <a:latin typeface="Georgia" panose="02040502050405020303" pitchFamily="18" charset="0"/>
                <a:ea typeface="+mj-ea"/>
                <a:cs typeface="+mj-cs"/>
                <a:sym typeface="Geller Text Regular"/>
              </a:rPr>
              <a:t>More than </a:t>
            </a:r>
            <a:r>
              <a:rPr lang="en-US" sz="1200" b="1" i="0" u="none" strike="noStrike" baseline="0" dirty="0">
                <a:latin typeface="Georgia" panose="02040502050405020303" pitchFamily="18" charset="0"/>
                <a:ea typeface="+mj-ea"/>
                <a:cs typeface="+mj-cs"/>
                <a:sym typeface="Geller Text Regular"/>
              </a:rPr>
              <a:t>150 million </a:t>
            </a:r>
            <a:r>
              <a:rPr lang="en-US" sz="1200" b="1" i="0" u="none" strike="noStrike" baseline="0" dirty="0" err="1">
                <a:latin typeface="Georgia" panose="02040502050405020303" pitchFamily="18" charset="0"/>
                <a:ea typeface="+mj-ea"/>
                <a:cs typeface="+mj-cs"/>
                <a:sym typeface="Geller Text Regular"/>
              </a:rPr>
              <a:t>tonnes</a:t>
            </a:r>
            <a:r>
              <a:rPr lang="en-US" sz="1200" b="1" i="0" u="none" strike="noStrike" baseline="0" dirty="0">
                <a:latin typeface="Georgia" panose="02040502050405020303" pitchFamily="18" charset="0"/>
                <a:ea typeface="+mj-ea"/>
                <a:cs typeface="+mj-cs"/>
                <a:sym typeface="Geller Text Regular"/>
              </a:rPr>
              <a:t> </a:t>
            </a:r>
            <a:r>
              <a:rPr lang="en-US" sz="1200" b="0" i="0" u="none" strike="noStrike" baseline="0" dirty="0">
                <a:latin typeface="Georgia" panose="02040502050405020303" pitchFamily="18" charset="0"/>
                <a:ea typeface="+mj-ea"/>
                <a:cs typeface="+mj-cs"/>
                <a:sym typeface="Geller Text Regular"/>
              </a:rPr>
              <a:t>of plastic waste is floating in the oceans and this could double by 2050. If no action is taken, this waste will weigh more than all the fish put together.</a:t>
            </a:r>
          </a:p>
          <a:p>
            <a:endParaRPr lang="en-US" sz="1200" b="0" i="0" u="none" strike="noStrike" baseline="0" dirty="0">
              <a:latin typeface="Georgia" panose="02040502050405020303" pitchFamily="18" charset="0"/>
              <a:ea typeface="+mj-ea"/>
              <a:cs typeface="+mj-cs"/>
              <a:sym typeface="Geller Text Regular"/>
            </a:endParaRPr>
          </a:p>
          <a:p>
            <a:r>
              <a:rPr lang="en-US" sz="1200" b="1" i="0" u="none" strike="noStrike" baseline="0" dirty="0">
                <a:solidFill>
                  <a:schemeClr val="tx1"/>
                </a:solidFill>
                <a:latin typeface="Georgia" panose="02040502050405020303" pitchFamily="18" charset="0"/>
                <a:ea typeface="+mj-ea"/>
                <a:cs typeface="+mj-cs"/>
                <a:sym typeface="Geller Text Regular"/>
              </a:rPr>
              <a:t>SDG 14 fact - Over 3 billion people depend on marine and costal biodiversity for their livelihood.</a:t>
            </a:r>
          </a:p>
          <a:p>
            <a:endParaRPr lang="en-US" sz="1200" b="0" i="0" dirty="0">
              <a:effectLst/>
              <a:latin typeface="Georgia" panose="02040502050405020303" pitchFamily="18" charset="0"/>
              <a:ea typeface="+mj-ea"/>
              <a:cs typeface="+mj-cs"/>
              <a:sym typeface="Geller Text Regular"/>
            </a:endParaRPr>
          </a:p>
          <a:p>
            <a:r>
              <a:rPr lang="en-US" sz="1200" b="0" i="0" dirty="0">
                <a:effectLst/>
                <a:latin typeface="Georgia" panose="02040502050405020303" pitchFamily="18" charset="0"/>
                <a:ea typeface="+mj-ea"/>
                <a:cs typeface="+mj-cs"/>
                <a:sym typeface="Geller Text Regular"/>
              </a:rPr>
              <a:t>For information and advice on how to get involved in SDG 14 go to globalgoals.org/14</a:t>
            </a:r>
          </a:p>
          <a:p>
            <a:endParaRPr lang="en-US" sz="1200" b="0" i="0" dirty="0">
              <a:effectLst/>
              <a:latin typeface="+mj-lt"/>
              <a:ea typeface="+mj-ea"/>
              <a:cs typeface="+mj-cs"/>
              <a:sym typeface="Geller Text Regular"/>
            </a:endParaRPr>
          </a:p>
          <a:p>
            <a:endParaRPr lang="en-US" dirty="0"/>
          </a:p>
        </p:txBody>
      </p:sp>
    </p:spTree>
    <p:extLst>
      <p:ext uri="{BB962C8B-B14F-4D97-AF65-F5344CB8AC3E}">
        <p14:creationId xmlns:p14="http://schemas.microsoft.com/office/powerpoint/2010/main" val="437929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 name="Shape 1192"/>
          <p:cNvSpPr>
            <a:spLocks noGrp="1" noRot="1" noChangeAspect="1"/>
          </p:cNvSpPr>
          <p:nvPr>
            <p:ph type="sldImg"/>
          </p:nvPr>
        </p:nvSpPr>
        <p:spPr>
          <a:xfrm>
            <a:off x="381000" y="685800"/>
            <a:ext cx="6096000" cy="3429000"/>
          </a:xfrm>
          <a:prstGeom prst="rect">
            <a:avLst/>
          </a:prstGeom>
        </p:spPr>
        <p:txBody>
          <a:bodyPr/>
          <a:lstStyle/>
          <a:p>
            <a:endParaRPr/>
          </a:p>
        </p:txBody>
      </p:sp>
      <p:sp>
        <p:nvSpPr>
          <p:cNvPr id="1193" name="Shape 1193"/>
          <p:cNvSpPr>
            <a:spLocks noGrp="1"/>
          </p:cNvSpPr>
          <p:nvPr>
            <p:ph type="body" sz="quarter" idx="1"/>
          </p:nvPr>
        </p:nvSpPr>
        <p:spPr>
          <a:prstGeom prst="rect">
            <a:avLst/>
          </a:prstGeom>
        </p:spPr>
        <p:txBody>
          <a:bodyPr/>
          <a:lstStyle/>
          <a:p>
            <a:r>
              <a:rPr lang="hr-HR" sz="1200" b="1" i="0" u="none" strike="noStrike" baseline="0" dirty="0" smtClean="0">
                <a:latin typeface="Georgia" panose="02040502050405020303" pitchFamily="18" charset="0"/>
                <a:ea typeface="+mj-ea"/>
                <a:cs typeface="+mj-cs"/>
                <a:sym typeface="Geller Text Regular"/>
              </a:rPr>
              <a:t>B</a:t>
            </a:r>
          </a:p>
          <a:p>
            <a:r>
              <a:rPr lang="hr-HR" sz="1200" b="1" i="0" u="none" strike="noStrike" baseline="0" dirty="0" smtClean="0">
                <a:latin typeface="Georgia" panose="02040502050405020303" pitchFamily="18" charset="0"/>
                <a:ea typeface="+mj-ea"/>
                <a:cs typeface="+mj-cs"/>
                <a:sym typeface="Geller Text Regular"/>
              </a:rPr>
              <a:t>Glavni sustavi koji proizvode višak kisika su šume u nastajanju i morske alge.</a:t>
            </a:r>
          </a:p>
          <a:p>
            <a:r>
              <a:rPr lang="hr-HR" sz="1200" b="1" i="0" u="none" strike="noStrike" baseline="0" dirty="0" smtClean="0">
                <a:latin typeface="Georgia" panose="02040502050405020303" pitchFamily="18" charset="0"/>
                <a:ea typeface="+mj-ea"/>
                <a:cs typeface="+mj-cs"/>
                <a:sym typeface="Geller Text Regular"/>
              </a:rPr>
              <a:t>Zanimljiva je činjenica da sam oceanski fitoplankton osigurava više od polovice ukupnog atmosferskog kisika.</a:t>
            </a:r>
          </a:p>
          <a:p>
            <a:endParaRPr lang="hr-HR" sz="1200" b="1" i="0" u="none" strike="noStrike" baseline="0" dirty="0" smtClean="0">
              <a:latin typeface="Georgia" panose="02040502050405020303" pitchFamily="18" charset="0"/>
              <a:ea typeface="+mj-ea"/>
              <a:cs typeface="+mj-cs"/>
              <a:sym typeface="Geller Text Regular"/>
            </a:endParaRPr>
          </a:p>
          <a:p>
            <a:r>
              <a:rPr lang="hr-HR" sz="1200" b="1" i="0" u="none" strike="noStrike" baseline="0" dirty="0" smtClean="0">
                <a:latin typeface="Georgia" panose="02040502050405020303" pitchFamily="18" charset="0"/>
                <a:ea typeface="+mj-ea"/>
                <a:cs typeface="+mj-cs"/>
                <a:sym typeface="Geller Text Regular"/>
              </a:rPr>
              <a:t>Činjenica SDG 15 – Šume su dom za više od 80% svjetskih vrsta životinja i biljaka.</a:t>
            </a:r>
          </a:p>
          <a:p>
            <a:r>
              <a:rPr lang="en-US" sz="1200" b="0" i="0" u="none" strike="noStrike" baseline="0" dirty="0" smtClean="0">
                <a:latin typeface="Georgia" panose="02040502050405020303" pitchFamily="18" charset="0"/>
                <a:ea typeface="+mj-ea"/>
                <a:cs typeface="+mj-cs"/>
                <a:sym typeface="Geller Text Regular"/>
              </a:rPr>
              <a:t>The main systems that produce a surplus of oxygen are forests in formation and sea algae.</a:t>
            </a:r>
          </a:p>
          <a:p>
            <a:r>
              <a:rPr lang="en-US" sz="1200" b="0" i="0" u="none" strike="noStrike" baseline="0" dirty="0" smtClean="0">
                <a:latin typeface="Georgia" panose="02040502050405020303" pitchFamily="18" charset="0"/>
                <a:ea typeface="+mj-ea"/>
                <a:cs typeface="+mj-cs"/>
                <a:sym typeface="Geller Text Regular"/>
              </a:rPr>
              <a:t>An Interesting fact is that the ocean phytoplankton alone provides more than half of all atmospheric oxygen.</a:t>
            </a:r>
          </a:p>
          <a:p>
            <a:endParaRPr lang="en-US" sz="1200" b="0" i="0" u="none" strike="noStrike" baseline="0" dirty="0" smtClean="0">
              <a:latin typeface="Georgia" panose="02040502050405020303" pitchFamily="18" charset="0"/>
              <a:ea typeface="+mj-ea"/>
              <a:cs typeface="+mj-cs"/>
              <a:sym typeface="Geller Text Regular"/>
            </a:endParaRPr>
          </a:p>
          <a:p>
            <a:r>
              <a:rPr lang="en-US" sz="1200" b="1" i="0" u="none" strike="noStrike" baseline="0" dirty="0" smtClean="0">
                <a:latin typeface="Georgia" panose="02040502050405020303" pitchFamily="18" charset="0"/>
                <a:ea typeface="+mj-ea"/>
                <a:cs typeface="+mj-cs"/>
                <a:sym typeface="Geller Text Regular"/>
              </a:rPr>
              <a:t>SDG 15 fact – Forests are home to more than 80% of the world’s species of animals and plants.</a:t>
            </a:r>
          </a:p>
          <a:p>
            <a:pPr marL="0" marR="0" lvl="0" indent="0" defTabSz="914400" eaLnBrk="1" fontAlgn="auto" latinLnBrk="0" hangingPunct="1">
              <a:lnSpc>
                <a:spcPct val="100000"/>
              </a:lnSpc>
              <a:spcBef>
                <a:spcPts val="0"/>
              </a:spcBef>
              <a:spcAft>
                <a:spcPts val="0"/>
              </a:spcAft>
              <a:buClrTx/>
              <a:buSzTx/>
              <a:buFontTx/>
              <a:buNone/>
              <a:tabLst/>
              <a:defRPr/>
            </a:pPr>
            <a:endParaRPr lang="en-US" sz="1200" b="0" i="0" dirty="0" smtClean="0">
              <a:effectLst/>
              <a:latin typeface="Georgia" panose="02040502050405020303" pitchFamily="18" charset="0"/>
              <a:ea typeface="+mj-ea"/>
              <a:cs typeface="+mj-cs"/>
              <a:sym typeface="Geller Text Regular"/>
            </a:endParaRPr>
          </a:p>
          <a:p>
            <a:pPr marL="0" marR="0" lvl="0" indent="0" defTabSz="914400" eaLnBrk="1" fontAlgn="auto" latinLnBrk="0" hangingPunct="1">
              <a:lnSpc>
                <a:spcPct val="100000"/>
              </a:lnSpc>
              <a:spcBef>
                <a:spcPts val="0"/>
              </a:spcBef>
              <a:spcAft>
                <a:spcPts val="0"/>
              </a:spcAft>
              <a:buClrTx/>
              <a:buSzTx/>
              <a:buFontTx/>
              <a:buNone/>
              <a:tabLst/>
              <a:defRPr/>
            </a:pPr>
            <a:r>
              <a:rPr lang="en-US" sz="1200" b="0" i="0" dirty="0" smtClean="0">
                <a:effectLst/>
                <a:latin typeface="Georgia" panose="02040502050405020303" pitchFamily="18" charset="0"/>
                <a:ea typeface="+mj-ea"/>
                <a:cs typeface="+mj-cs"/>
                <a:sym typeface="Geller Text Regular"/>
              </a:rPr>
              <a:t>For </a:t>
            </a:r>
            <a:r>
              <a:rPr lang="en-US" sz="1200" b="0" i="0" dirty="0">
                <a:effectLst/>
                <a:latin typeface="Georgia" panose="02040502050405020303" pitchFamily="18" charset="0"/>
                <a:ea typeface="+mj-ea"/>
                <a:cs typeface="+mj-cs"/>
                <a:sym typeface="Geller Text Regular"/>
              </a:rPr>
              <a:t>information and advice on </a:t>
            </a:r>
            <a:r>
              <a:rPr lang="en-US" sz="1200" b="0" i="0" dirty="0" err="1">
                <a:effectLst/>
                <a:latin typeface="Georgia" panose="02040502050405020303" pitchFamily="18" charset="0"/>
                <a:ea typeface="+mj-ea"/>
                <a:cs typeface="+mj-cs"/>
                <a:sym typeface="Geller Text Regular"/>
              </a:rPr>
              <a:t>on</a:t>
            </a:r>
            <a:r>
              <a:rPr lang="en-US" sz="1200" b="0" i="0" baseline="0" dirty="0">
                <a:effectLst/>
                <a:latin typeface="Georgia" panose="02040502050405020303" pitchFamily="18" charset="0"/>
                <a:ea typeface="+mj-ea"/>
                <a:cs typeface="+mj-cs"/>
                <a:sym typeface="Geller Text Regular"/>
              </a:rPr>
              <a:t> SDG 15 </a:t>
            </a:r>
            <a:r>
              <a:rPr lang="en-US" sz="1200" b="0" i="0" dirty="0">
                <a:effectLst/>
                <a:latin typeface="Georgia" panose="02040502050405020303" pitchFamily="18" charset="0"/>
                <a:ea typeface="+mj-ea"/>
                <a:cs typeface="+mj-cs"/>
                <a:sym typeface="Geller Text Regular"/>
              </a:rPr>
              <a:t>go to globalgoals.org/15</a:t>
            </a:r>
          </a:p>
          <a:p>
            <a:pPr marL="0" marR="0" lvl="0" indent="0" defTabSz="914400" eaLnBrk="1" fontAlgn="auto" latinLnBrk="0" hangingPunct="1">
              <a:lnSpc>
                <a:spcPct val="100000"/>
              </a:lnSpc>
              <a:spcBef>
                <a:spcPts val="0"/>
              </a:spcBef>
              <a:spcAft>
                <a:spcPts val="0"/>
              </a:spcAft>
              <a:buClrTx/>
              <a:buSzTx/>
              <a:buFontTx/>
              <a:buNone/>
              <a:tabLst/>
              <a:defRPr/>
            </a:pPr>
            <a:endParaRPr lang="en-US" sz="1200" b="0" i="0" dirty="0">
              <a:effectLst/>
              <a:latin typeface="+mj-lt"/>
              <a:ea typeface="+mj-ea"/>
              <a:cs typeface="+mj-cs"/>
              <a:sym typeface="Geller Text Regular"/>
            </a:endParaRPr>
          </a:p>
          <a:p>
            <a:endParaRPr lang="en-GB" b="1" dirty="0"/>
          </a:p>
        </p:txBody>
      </p:sp>
    </p:spTree>
    <p:extLst>
      <p:ext uri="{BB962C8B-B14F-4D97-AF65-F5344CB8AC3E}">
        <p14:creationId xmlns:p14="http://schemas.microsoft.com/office/powerpoint/2010/main" val="3575906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 name="Shape 1192"/>
          <p:cNvSpPr>
            <a:spLocks noGrp="1" noRot="1" noChangeAspect="1"/>
          </p:cNvSpPr>
          <p:nvPr>
            <p:ph type="sldImg"/>
          </p:nvPr>
        </p:nvSpPr>
        <p:spPr>
          <a:xfrm>
            <a:off x="381000" y="685800"/>
            <a:ext cx="6096000" cy="3429000"/>
          </a:xfrm>
          <a:prstGeom prst="rect">
            <a:avLst/>
          </a:prstGeom>
        </p:spPr>
        <p:txBody>
          <a:bodyPr/>
          <a:lstStyle/>
          <a:p>
            <a:endParaRPr/>
          </a:p>
        </p:txBody>
      </p:sp>
      <p:sp>
        <p:nvSpPr>
          <p:cNvPr id="1193" name="Shape 1193"/>
          <p:cNvSpPr>
            <a:spLocks noGrp="1"/>
          </p:cNvSpPr>
          <p:nvPr>
            <p:ph type="body" sz="quarter" idx="1"/>
          </p:nvPr>
        </p:nvSpPr>
        <p:spPr>
          <a:prstGeom prst="rect">
            <a:avLst/>
          </a:prstGeom>
        </p:spPr>
        <p:txBody>
          <a:bodyPr/>
          <a:lstStyle/>
          <a:p>
            <a:r>
              <a:rPr lang="hr-HR" sz="1200" b="1" i="0" dirty="0" smtClean="0">
                <a:effectLst/>
                <a:latin typeface="+mj-lt"/>
                <a:ea typeface="+mj-ea"/>
                <a:cs typeface="+mj-cs"/>
                <a:sym typeface="Geller Text Regular"/>
              </a:rPr>
              <a:t>C</a:t>
            </a:r>
          </a:p>
          <a:p>
            <a:r>
              <a:rPr lang="en-US" sz="1200" b="0" i="0" dirty="0" err="1" smtClean="0">
                <a:effectLst/>
                <a:latin typeface="+mj-lt"/>
                <a:ea typeface="+mj-ea"/>
                <a:cs typeface="+mj-cs"/>
                <a:sym typeface="Geller Text Regular"/>
              </a:rPr>
              <a:t>Plava</a:t>
            </a:r>
            <a:r>
              <a:rPr lang="en-US" sz="1200" b="0" i="0" dirty="0" smtClean="0">
                <a:effectLst/>
                <a:latin typeface="+mj-lt"/>
                <a:ea typeface="+mj-ea"/>
                <a:cs typeface="+mj-cs"/>
                <a:sym typeface="Geller Text Regular"/>
              </a:rPr>
              <a:t> </a:t>
            </a:r>
            <a:r>
              <a:rPr lang="en-US" sz="1200" b="0" i="0" dirty="0" err="1" smtClean="0">
                <a:effectLst/>
                <a:latin typeface="+mj-lt"/>
                <a:ea typeface="+mj-ea"/>
                <a:cs typeface="+mj-cs"/>
                <a:sym typeface="Geller Text Regular"/>
              </a:rPr>
              <a:t>kaciga</a:t>
            </a:r>
            <a:r>
              <a:rPr lang="en-US" sz="1200" b="0" i="0" dirty="0" smtClean="0">
                <a:effectLst/>
                <a:latin typeface="+mj-lt"/>
                <a:ea typeface="+mj-ea"/>
                <a:cs typeface="+mj-cs"/>
                <a:sym typeface="Geller Text Regular"/>
              </a:rPr>
              <a:t> je </a:t>
            </a:r>
            <a:r>
              <a:rPr lang="en-US" sz="1200" b="0" i="0" dirty="0" err="1" smtClean="0">
                <a:effectLst/>
                <a:latin typeface="+mj-lt"/>
                <a:ea typeface="+mj-ea"/>
                <a:cs typeface="+mj-cs"/>
                <a:sym typeface="Geller Text Regular"/>
              </a:rPr>
              <a:t>naziv</a:t>
            </a:r>
            <a:r>
              <a:rPr lang="en-US" sz="1200" b="0" i="0" dirty="0" smtClean="0">
                <a:effectLst/>
                <a:latin typeface="+mj-lt"/>
                <a:ea typeface="+mj-ea"/>
                <a:cs typeface="+mj-cs"/>
                <a:sym typeface="Geller Text Regular"/>
              </a:rPr>
              <a:t> </a:t>
            </a:r>
            <a:r>
              <a:rPr lang="en-US" sz="1200" b="0" i="0" dirty="0" err="1" smtClean="0">
                <a:effectLst/>
                <a:latin typeface="+mj-lt"/>
                <a:ea typeface="+mj-ea"/>
                <a:cs typeface="+mj-cs"/>
                <a:sym typeface="Geller Text Regular"/>
              </a:rPr>
              <a:t>koji</a:t>
            </a:r>
            <a:r>
              <a:rPr lang="en-US" sz="1200" b="0" i="0" dirty="0" smtClean="0">
                <a:effectLst/>
                <a:latin typeface="+mj-lt"/>
                <a:ea typeface="+mj-ea"/>
                <a:cs typeface="+mj-cs"/>
                <a:sym typeface="Geller Text Regular"/>
              </a:rPr>
              <a:t> se </a:t>
            </a:r>
            <a:r>
              <a:rPr lang="en-US" sz="1200" b="0" i="0" dirty="0" err="1" smtClean="0">
                <a:effectLst/>
                <a:latin typeface="+mj-lt"/>
                <a:ea typeface="+mj-ea"/>
                <a:cs typeface="+mj-cs"/>
                <a:sym typeface="Geller Text Regular"/>
              </a:rPr>
              <a:t>daje</a:t>
            </a:r>
            <a:r>
              <a:rPr lang="en-US" sz="1200" b="0" i="0" dirty="0" smtClean="0">
                <a:effectLst/>
                <a:latin typeface="+mj-lt"/>
                <a:ea typeface="+mj-ea"/>
                <a:cs typeface="+mj-cs"/>
                <a:sym typeface="Geller Text Regular"/>
              </a:rPr>
              <a:t> </a:t>
            </a:r>
            <a:r>
              <a:rPr lang="en-US" sz="1200" b="0" i="0" dirty="0" err="1" smtClean="0">
                <a:effectLst/>
                <a:latin typeface="+mj-lt"/>
                <a:ea typeface="+mj-ea"/>
                <a:cs typeface="+mj-cs"/>
                <a:sym typeface="Geller Text Regular"/>
              </a:rPr>
              <a:t>vojnicima</a:t>
            </a:r>
            <a:r>
              <a:rPr lang="en-US" sz="1200" b="0" i="0" dirty="0" smtClean="0">
                <a:effectLst/>
                <a:latin typeface="+mj-lt"/>
                <a:ea typeface="+mj-ea"/>
                <a:cs typeface="+mj-cs"/>
                <a:sym typeface="Geller Text Regular"/>
              </a:rPr>
              <a:t> </a:t>
            </a:r>
            <a:r>
              <a:rPr lang="en-US" sz="1200" b="0" i="0" dirty="0" err="1" smtClean="0">
                <a:effectLst/>
                <a:latin typeface="+mj-lt"/>
                <a:ea typeface="+mj-ea"/>
                <a:cs typeface="+mj-cs"/>
                <a:sym typeface="Geller Text Regular"/>
              </a:rPr>
              <a:t>koji</a:t>
            </a:r>
            <a:r>
              <a:rPr lang="en-US" sz="1200" b="0" i="0" dirty="0" smtClean="0">
                <a:effectLst/>
                <a:latin typeface="+mj-lt"/>
                <a:ea typeface="+mj-ea"/>
                <a:cs typeface="+mj-cs"/>
                <a:sym typeface="Geller Text Regular"/>
              </a:rPr>
              <a:t> </a:t>
            </a:r>
            <a:r>
              <a:rPr lang="en-US" sz="1200" b="0" i="0" dirty="0" err="1" smtClean="0">
                <a:effectLst/>
                <a:latin typeface="+mj-lt"/>
                <a:ea typeface="+mj-ea"/>
                <a:cs typeface="+mj-cs"/>
                <a:sym typeface="Geller Text Regular"/>
              </a:rPr>
              <a:t>rade</a:t>
            </a:r>
            <a:r>
              <a:rPr lang="en-US" sz="1200" b="0" i="0" dirty="0" smtClean="0">
                <a:effectLst/>
                <a:latin typeface="+mj-lt"/>
                <a:ea typeface="+mj-ea"/>
                <a:cs typeface="+mj-cs"/>
                <a:sym typeface="Geller Text Regular"/>
              </a:rPr>
              <a:t> u </a:t>
            </a:r>
            <a:r>
              <a:rPr lang="en-US" sz="1200" b="0" i="0" dirty="0" err="1" smtClean="0">
                <a:effectLst/>
                <a:latin typeface="+mj-lt"/>
                <a:ea typeface="+mj-ea"/>
                <a:cs typeface="+mj-cs"/>
                <a:sym typeface="Geller Text Regular"/>
              </a:rPr>
              <a:t>kontekstu</a:t>
            </a:r>
            <a:r>
              <a:rPr lang="en-US" sz="1200" b="0" i="0" dirty="0" smtClean="0">
                <a:effectLst/>
                <a:latin typeface="+mj-lt"/>
                <a:ea typeface="+mj-ea"/>
                <a:cs typeface="+mj-cs"/>
                <a:sym typeface="Geller Text Regular"/>
              </a:rPr>
              <a:t> </a:t>
            </a:r>
            <a:r>
              <a:rPr lang="en-US" sz="1200" b="0" i="0" dirty="0" err="1" smtClean="0">
                <a:effectLst/>
                <a:latin typeface="+mj-lt"/>
                <a:ea typeface="+mj-ea"/>
                <a:cs typeface="+mj-cs"/>
                <a:sym typeface="Geller Text Regular"/>
              </a:rPr>
              <a:t>mirovne</a:t>
            </a:r>
            <a:r>
              <a:rPr lang="en-US" sz="1200" b="0" i="0" dirty="0" smtClean="0">
                <a:effectLst/>
                <a:latin typeface="+mj-lt"/>
                <a:ea typeface="+mj-ea"/>
                <a:cs typeface="+mj-cs"/>
                <a:sym typeface="Geller Text Regular"/>
              </a:rPr>
              <a:t> </a:t>
            </a:r>
            <a:r>
              <a:rPr lang="en-US" sz="1200" b="0" i="0" dirty="0" err="1" smtClean="0">
                <a:effectLst/>
                <a:latin typeface="+mj-lt"/>
                <a:ea typeface="+mj-ea"/>
                <a:cs typeface="+mj-cs"/>
                <a:sym typeface="Geller Text Regular"/>
              </a:rPr>
              <a:t>misije</a:t>
            </a:r>
            <a:r>
              <a:rPr lang="en-US" sz="1200" b="0" i="0" dirty="0" smtClean="0">
                <a:effectLst/>
                <a:latin typeface="+mj-lt"/>
                <a:ea typeface="+mj-ea"/>
                <a:cs typeface="+mj-cs"/>
                <a:sym typeface="Geller Text Regular"/>
              </a:rPr>
              <a:t> UN-a. </a:t>
            </a:r>
            <a:r>
              <a:rPr lang="en-US" sz="1200" b="0" i="0" dirty="0" err="1" smtClean="0">
                <a:effectLst/>
                <a:latin typeface="+mj-lt"/>
                <a:ea typeface="+mj-ea"/>
                <a:cs typeface="+mj-cs"/>
                <a:sym typeface="Geller Text Regular"/>
              </a:rPr>
              <a:t>Ime</a:t>
            </a:r>
            <a:r>
              <a:rPr lang="en-US" sz="1200" b="0" i="0" dirty="0" smtClean="0">
                <a:effectLst/>
                <a:latin typeface="+mj-lt"/>
                <a:ea typeface="+mj-ea"/>
                <a:cs typeface="+mj-cs"/>
                <a:sym typeface="Geller Text Regular"/>
              </a:rPr>
              <a:t> </a:t>
            </a:r>
            <a:r>
              <a:rPr lang="en-US" sz="1200" b="0" i="0" dirty="0" err="1" smtClean="0">
                <a:effectLst/>
                <a:latin typeface="+mj-lt"/>
                <a:ea typeface="+mj-ea"/>
                <a:cs typeface="+mj-cs"/>
                <a:sym typeface="Geller Text Regular"/>
              </a:rPr>
              <a:t>dolazi</a:t>
            </a:r>
            <a:r>
              <a:rPr lang="en-US" sz="1200" b="0" i="0" dirty="0" smtClean="0">
                <a:effectLst/>
                <a:latin typeface="+mj-lt"/>
                <a:ea typeface="+mj-ea"/>
                <a:cs typeface="+mj-cs"/>
                <a:sym typeface="Geller Text Regular"/>
              </a:rPr>
              <a:t> od </a:t>
            </a:r>
            <a:r>
              <a:rPr lang="en-US" sz="1200" b="0" i="0" dirty="0" err="1" smtClean="0">
                <a:effectLst/>
                <a:latin typeface="+mj-lt"/>
                <a:ea typeface="+mj-ea"/>
                <a:cs typeface="+mj-cs"/>
                <a:sym typeface="Geller Text Regular"/>
              </a:rPr>
              <a:t>činjenice</a:t>
            </a:r>
            <a:r>
              <a:rPr lang="en-US" sz="1200" b="0" i="0" dirty="0" smtClean="0">
                <a:effectLst/>
                <a:latin typeface="+mj-lt"/>
                <a:ea typeface="+mj-ea"/>
                <a:cs typeface="+mj-cs"/>
                <a:sym typeface="Geller Text Regular"/>
              </a:rPr>
              <a:t> da nose "UN </a:t>
            </a:r>
            <a:r>
              <a:rPr lang="en-US" sz="1200" b="0" i="0" dirty="0" err="1" smtClean="0">
                <a:effectLst/>
                <a:latin typeface="+mj-lt"/>
                <a:ea typeface="+mj-ea"/>
                <a:cs typeface="+mj-cs"/>
                <a:sym typeface="Geller Text Regular"/>
              </a:rPr>
              <a:t>plavu</a:t>
            </a:r>
            <a:r>
              <a:rPr lang="en-US" sz="1200" b="0" i="0" dirty="0" smtClean="0">
                <a:effectLst/>
                <a:latin typeface="+mj-lt"/>
                <a:ea typeface="+mj-ea"/>
                <a:cs typeface="+mj-cs"/>
                <a:sym typeface="Geller Text Regular"/>
              </a:rPr>
              <a:t>" </a:t>
            </a:r>
            <a:r>
              <a:rPr lang="en-US" sz="1200" b="0" i="0" dirty="0" err="1" smtClean="0">
                <a:effectLst/>
                <a:latin typeface="+mj-lt"/>
                <a:ea typeface="+mj-ea"/>
                <a:cs typeface="+mj-cs"/>
                <a:sym typeface="Geller Text Regular"/>
              </a:rPr>
              <a:t>kacigu</a:t>
            </a:r>
            <a:r>
              <a:rPr lang="en-US" sz="1200" b="0" i="0" dirty="0" smtClean="0">
                <a:effectLst/>
                <a:latin typeface="+mj-lt"/>
                <a:ea typeface="+mj-ea"/>
                <a:cs typeface="+mj-cs"/>
                <a:sym typeface="Geller Text Regular"/>
              </a:rPr>
              <a:t>. To </a:t>
            </a:r>
            <a:r>
              <a:rPr lang="en-US" sz="1200" b="0" i="0" dirty="0" err="1" smtClean="0">
                <a:effectLst/>
                <a:latin typeface="+mj-lt"/>
                <a:ea typeface="+mj-ea"/>
                <a:cs typeface="+mj-cs"/>
                <a:sym typeface="Geller Text Regular"/>
              </a:rPr>
              <a:t>im</a:t>
            </a:r>
            <a:r>
              <a:rPr lang="en-US" sz="1200" b="0" i="0" dirty="0" smtClean="0">
                <a:effectLst/>
                <a:latin typeface="+mj-lt"/>
                <a:ea typeface="+mj-ea"/>
                <a:cs typeface="+mj-cs"/>
                <a:sym typeface="Geller Text Regular"/>
              </a:rPr>
              <a:t> </a:t>
            </a:r>
            <a:r>
              <a:rPr lang="en-US" sz="1200" b="0" i="0" dirty="0" err="1" smtClean="0">
                <a:effectLst/>
                <a:latin typeface="+mj-lt"/>
                <a:ea typeface="+mj-ea"/>
                <a:cs typeface="+mj-cs"/>
                <a:sym typeface="Geller Text Regular"/>
              </a:rPr>
              <a:t>omogućuje</a:t>
            </a:r>
            <a:r>
              <a:rPr lang="en-US" sz="1200" b="0" i="0" dirty="0" smtClean="0">
                <a:effectLst/>
                <a:latin typeface="+mj-lt"/>
                <a:ea typeface="+mj-ea"/>
                <a:cs typeface="+mj-cs"/>
                <a:sym typeface="Geller Text Regular"/>
              </a:rPr>
              <a:t> </a:t>
            </a:r>
            <a:r>
              <a:rPr lang="en-US" sz="1200" b="0" i="0" dirty="0" err="1" smtClean="0">
                <a:effectLst/>
                <a:latin typeface="+mj-lt"/>
                <a:ea typeface="+mj-ea"/>
                <a:cs typeface="+mj-cs"/>
                <a:sym typeface="Geller Text Regular"/>
              </a:rPr>
              <a:t>jasno</a:t>
            </a:r>
            <a:r>
              <a:rPr lang="en-US" sz="1200" b="0" i="0" dirty="0" smtClean="0">
                <a:effectLst/>
                <a:latin typeface="+mj-lt"/>
                <a:ea typeface="+mj-ea"/>
                <a:cs typeface="+mj-cs"/>
                <a:sym typeface="Geller Text Regular"/>
              </a:rPr>
              <a:t> </a:t>
            </a:r>
            <a:r>
              <a:rPr lang="en-US" sz="1200" b="0" i="0" dirty="0" err="1" smtClean="0">
                <a:effectLst/>
                <a:latin typeface="+mj-lt"/>
                <a:ea typeface="+mj-ea"/>
                <a:cs typeface="+mj-cs"/>
                <a:sym typeface="Geller Text Regular"/>
              </a:rPr>
              <a:t>razlikovanje</a:t>
            </a:r>
            <a:r>
              <a:rPr lang="en-US" sz="1200" b="0" i="0" dirty="0" smtClean="0">
                <a:effectLst/>
                <a:latin typeface="+mj-lt"/>
                <a:ea typeface="+mj-ea"/>
                <a:cs typeface="+mj-cs"/>
                <a:sym typeface="Geller Text Regular"/>
              </a:rPr>
              <a:t> od </a:t>
            </a:r>
            <a:r>
              <a:rPr lang="en-US" sz="1200" b="0" i="0" dirty="0" err="1" smtClean="0">
                <a:effectLst/>
                <a:latin typeface="+mj-lt"/>
                <a:ea typeface="+mj-ea"/>
                <a:cs typeface="+mj-cs"/>
                <a:sym typeface="Geller Text Regular"/>
              </a:rPr>
              <a:t>ostalih</a:t>
            </a:r>
            <a:r>
              <a:rPr lang="en-US" sz="1200" b="0" i="0" dirty="0" smtClean="0">
                <a:effectLst/>
                <a:latin typeface="+mj-lt"/>
                <a:ea typeface="+mj-ea"/>
                <a:cs typeface="+mj-cs"/>
                <a:sym typeface="Geller Text Regular"/>
              </a:rPr>
              <a:t> </a:t>
            </a:r>
            <a:r>
              <a:rPr lang="en-US" sz="1200" b="0" i="0" dirty="0" err="1" smtClean="0">
                <a:effectLst/>
                <a:latin typeface="+mj-lt"/>
                <a:ea typeface="+mj-ea"/>
                <a:cs typeface="+mj-cs"/>
                <a:sym typeface="Geller Text Regular"/>
              </a:rPr>
              <a:t>vojnika</a:t>
            </a:r>
            <a:r>
              <a:rPr lang="en-US" sz="1200" b="0" i="0" dirty="0" smtClean="0">
                <a:effectLst/>
                <a:latin typeface="+mj-lt"/>
                <a:ea typeface="+mj-ea"/>
                <a:cs typeface="+mj-cs"/>
                <a:sym typeface="Geller Text Regular"/>
              </a:rPr>
              <a:t>.</a:t>
            </a:r>
          </a:p>
          <a:p>
            <a:endParaRPr lang="en-US" sz="1200" b="0" i="0" dirty="0" smtClean="0">
              <a:effectLst/>
              <a:latin typeface="+mj-lt"/>
              <a:ea typeface="+mj-ea"/>
              <a:cs typeface="+mj-cs"/>
              <a:sym typeface="Geller Text Regular"/>
            </a:endParaRPr>
          </a:p>
          <a:p>
            <a:r>
              <a:rPr lang="en-US" sz="1200" b="0" i="0" dirty="0" err="1" smtClean="0">
                <a:effectLst/>
                <a:latin typeface="+mj-lt"/>
                <a:ea typeface="+mj-ea"/>
                <a:cs typeface="+mj-cs"/>
                <a:sym typeface="Geller Text Regular"/>
              </a:rPr>
              <a:t>Činjenica</a:t>
            </a:r>
            <a:r>
              <a:rPr lang="en-US" sz="1200" b="0" i="0" dirty="0" smtClean="0">
                <a:effectLst/>
                <a:latin typeface="+mj-lt"/>
                <a:ea typeface="+mj-ea"/>
                <a:cs typeface="+mj-cs"/>
                <a:sym typeface="Geller Text Regular"/>
              </a:rPr>
              <a:t> o SDG 16 – </a:t>
            </a:r>
            <a:r>
              <a:rPr lang="en-US" sz="1200" b="0" i="0" dirty="0" err="1" smtClean="0">
                <a:effectLst/>
                <a:latin typeface="+mj-lt"/>
                <a:ea typeface="+mj-ea"/>
                <a:cs typeface="+mj-cs"/>
                <a:sym typeface="Geller Text Regular"/>
              </a:rPr>
              <a:t>Indeks</a:t>
            </a:r>
            <a:r>
              <a:rPr lang="en-US" sz="1200" b="0" i="0" dirty="0" smtClean="0">
                <a:effectLst/>
                <a:latin typeface="+mj-lt"/>
                <a:ea typeface="+mj-ea"/>
                <a:cs typeface="+mj-cs"/>
                <a:sym typeface="Geller Text Regular"/>
              </a:rPr>
              <a:t> </a:t>
            </a:r>
            <a:r>
              <a:rPr lang="en-US" sz="1200" b="0" i="0" dirty="0" err="1" smtClean="0">
                <a:effectLst/>
                <a:latin typeface="+mj-lt"/>
                <a:ea typeface="+mj-ea"/>
                <a:cs typeface="+mj-cs"/>
                <a:sym typeface="Geller Text Regular"/>
              </a:rPr>
              <a:t>globalnog</a:t>
            </a:r>
            <a:r>
              <a:rPr lang="en-US" sz="1200" b="0" i="0" dirty="0" smtClean="0">
                <a:effectLst/>
                <a:latin typeface="+mj-lt"/>
                <a:ea typeface="+mj-ea"/>
                <a:cs typeface="+mj-cs"/>
                <a:sym typeface="Geller Text Regular"/>
              </a:rPr>
              <a:t> </a:t>
            </a:r>
            <a:r>
              <a:rPr lang="en-US" sz="1200" b="0" i="0" dirty="0" err="1" smtClean="0">
                <a:effectLst/>
                <a:latin typeface="+mj-lt"/>
                <a:ea typeface="+mj-ea"/>
                <a:cs typeface="+mj-cs"/>
                <a:sym typeface="Geller Text Regular"/>
              </a:rPr>
              <a:t>mira</a:t>
            </a:r>
            <a:r>
              <a:rPr lang="en-US" sz="1200" b="0" i="0" dirty="0" smtClean="0">
                <a:effectLst/>
                <a:latin typeface="+mj-lt"/>
                <a:ea typeface="+mj-ea"/>
                <a:cs typeface="+mj-cs"/>
                <a:sym typeface="Geller Text Regular"/>
              </a:rPr>
              <a:t> (GPI)* </a:t>
            </a:r>
            <a:r>
              <a:rPr lang="en-US" sz="1200" b="0" i="0" dirty="0" err="1" smtClean="0">
                <a:effectLst/>
                <a:latin typeface="+mj-lt"/>
                <a:ea typeface="+mj-ea"/>
                <a:cs typeface="+mj-cs"/>
                <a:sym typeface="Geller Text Regular"/>
              </a:rPr>
              <a:t>naveo</a:t>
            </a:r>
            <a:r>
              <a:rPr lang="en-US" sz="1200" b="0" i="0" dirty="0" smtClean="0">
                <a:effectLst/>
                <a:latin typeface="+mj-lt"/>
                <a:ea typeface="+mj-ea"/>
                <a:cs typeface="+mj-cs"/>
                <a:sym typeface="Geller Text Regular"/>
              </a:rPr>
              <a:t> je Island, Novi </a:t>
            </a:r>
            <a:r>
              <a:rPr lang="en-US" sz="1200" b="0" i="0" dirty="0" err="1" smtClean="0">
                <a:effectLst/>
                <a:latin typeface="+mj-lt"/>
                <a:ea typeface="+mj-ea"/>
                <a:cs typeface="+mj-cs"/>
                <a:sym typeface="Geller Text Regular"/>
              </a:rPr>
              <a:t>Zeland</a:t>
            </a:r>
            <a:r>
              <a:rPr lang="en-US" sz="1200" b="0" i="0" dirty="0" smtClean="0">
                <a:effectLst/>
                <a:latin typeface="+mj-lt"/>
                <a:ea typeface="+mj-ea"/>
                <a:cs typeface="+mj-cs"/>
                <a:sym typeface="Geller Text Regular"/>
              </a:rPr>
              <a:t>, Portugal, </a:t>
            </a:r>
            <a:r>
              <a:rPr lang="en-US" sz="1200" b="0" i="0" dirty="0" err="1" smtClean="0">
                <a:effectLst/>
                <a:latin typeface="+mj-lt"/>
                <a:ea typeface="+mj-ea"/>
                <a:cs typeface="+mj-cs"/>
                <a:sym typeface="Geller Text Regular"/>
              </a:rPr>
              <a:t>Austriju</a:t>
            </a:r>
            <a:r>
              <a:rPr lang="en-US" sz="1200" b="0" i="0" dirty="0" smtClean="0">
                <a:effectLst/>
                <a:latin typeface="+mj-lt"/>
                <a:ea typeface="+mj-ea"/>
                <a:cs typeface="+mj-cs"/>
                <a:sym typeface="Geller Text Regular"/>
              </a:rPr>
              <a:t> </a:t>
            </a:r>
            <a:r>
              <a:rPr lang="en-US" sz="1200" b="0" i="0" dirty="0" err="1" smtClean="0">
                <a:effectLst/>
                <a:latin typeface="+mj-lt"/>
                <a:ea typeface="+mj-ea"/>
                <a:cs typeface="+mj-cs"/>
                <a:sym typeface="Geller Text Regular"/>
              </a:rPr>
              <a:t>i</a:t>
            </a:r>
            <a:r>
              <a:rPr lang="en-US" sz="1200" b="0" i="0" dirty="0" smtClean="0">
                <a:effectLst/>
                <a:latin typeface="+mj-lt"/>
                <a:ea typeface="+mj-ea"/>
                <a:cs typeface="+mj-cs"/>
                <a:sym typeface="Geller Text Regular"/>
              </a:rPr>
              <a:t> </a:t>
            </a:r>
            <a:r>
              <a:rPr lang="en-US" sz="1200" b="0" i="0" dirty="0" err="1" smtClean="0">
                <a:effectLst/>
                <a:latin typeface="+mj-lt"/>
                <a:ea typeface="+mj-ea"/>
                <a:cs typeface="+mj-cs"/>
                <a:sym typeface="Geller Text Regular"/>
              </a:rPr>
              <a:t>Dansku</a:t>
            </a:r>
            <a:r>
              <a:rPr lang="en-US" sz="1200" b="0" i="0" dirty="0" smtClean="0">
                <a:effectLst/>
                <a:latin typeface="+mj-lt"/>
                <a:ea typeface="+mj-ea"/>
                <a:cs typeface="+mj-cs"/>
                <a:sym typeface="Geller Text Regular"/>
              </a:rPr>
              <a:t> </a:t>
            </a:r>
            <a:r>
              <a:rPr lang="en-US" sz="1200" b="0" i="0" dirty="0" err="1" smtClean="0">
                <a:effectLst/>
                <a:latin typeface="+mj-lt"/>
                <a:ea typeface="+mj-ea"/>
                <a:cs typeface="+mj-cs"/>
                <a:sym typeface="Geller Text Regular"/>
              </a:rPr>
              <a:t>kao</a:t>
            </a:r>
            <a:r>
              <a:rPr lang="en-US" sz="1200" b="0" i="0" dirty="0" smtClean="0">
                <a:effectLst/>
                <a:latin typeface="+mj-lt"/>
                <a:ea typeface="+mj-ea"/>
                <a:cs typeface="+mj-cs"/>
                <a:sym typeface="Geller Text Regular"/>
              </a:rPr>
              <a:t> </a:t>
            </a:r>
            <a:r>
              <a:rPr lang="en-US" sz="1200" b="0" i="0" dirty="0" err="1" smtClean="0">
                <a:effectLst/>
                <a:latin typeface="+mj-lt"/>
                <a:ea typeface="+mj-ea"/>
                <a:cs typeface="+mj-cs"/>
                <a:sym typeface="Geller Text Regular"/>
              </a:rPr>
              <a:t>prvih</a:t>
            </a:r>
            <a:r>
              <a:rPr lang="en-US" sz="1200" b="0" i="0" dirty="0" smtClean="0">
                <a:effectLst/>
                <a:latin typeface="+mj-lt"/>
                <a:ea typeface="+mj-ea"/>
                <a:cs typeface="+mj-cs"/>
                <a:sym typeface="Geller Text Regular"/>
              </a:rPr>
              <a:t> 5 </a:t>
            </a:r>
            <a:r>
              <a:rPr lang="en-US" sz="1200" b="0" i="0" dirty="0" err="1" smtClean="0">
                <a:effectLst/>
                <a:latin typeface="+mj-lt"/>
                <a:ea typeface="+mj-ea"/>
                <a:cs typeface="+mj-cs"/>
                <a:sym typeface="Geller Text Regular"/>
              </a:rPr>
              <a:t>najmiroljubivijih</a:t>
            </a:r>
            <a:endParaRPr lang="en-US" sz="1200" b="0" i="0" dirty="0" smtClean="0">
              <a:effectLst/>
              <a:latin typeface="+mj-lt"/>
              <a:ea typeface="+mj-ea"/>
              <a:cs typeface="+mj-cs"/>
              <a:sym typeface="Geller Text Regular"/>
            </a:endParaRPr>
          </a:p>
          <a:p>
            <a:r>
              <a:rPr lang="en-US" sz="1200" b="0" i="0" dirty="0" err="1" smtClean="0">
                <a:effectLst/>
                <a:latin typeface="+mj-lt"/>
                <a:ea typeface="+mj-ea"/>
                <a:cs typeface="+mj-cs"/>
                <a:sym typeface="Geller Text Regular"/>
              </a:rPr>
              <a:t>zemlje</a:t>
            </a:r>
            <a:r>
              <a:rPr lang="en-US" sz="1200" b="0" i="0" dirty="0" smtClean="0">
                <a:effectLst/>
                <a:latin typeface="+mj-lt"/>
                <a:ea typeface="+mj-ea"/>
                <a:cs typeface="+mj-cs"/>
                <a:sym typeface="Geller Text Regular"/>
              </a:rPr>
              <a:t> u 2020</a:t>
            </a:r>
            <a:endParaRPr lang="en-US" sz="1200" b="0" i="0" dirty="0">
              <a:effectLst/>
              <a:latin typeface="+mj-lt"/>
              <a:ea typeface="+mj-ea"/>
              <a:cs typeface="+mj-cs"/>
              <a:sym typeface="Geller Text Regular"/>
            </a:endParaRPr>
          </a:p>
          <a:p>
            <a:r>
              <a:rPr lang="en-US" sz="1200" b="0" i="0" dirty="0">
                <a:effectLst/>
                <a:latin typeface="+mj-lt"/>
                <a:ea typeface="+mj-ea"/>
                <a:cs typeface="+mj-cs"/>
                <a:sym typeface="Geller Text Regular"/>
              </a:rPr>
              <a:t>* The GPI report is produced by the </a:t>
            </a:r>
            <a:r>
              <a:rPr lang="en-US" sz="1200" b="0" i="0" u="none" strike="noStrike" dirty="0">
                <a:effectLst/>
                <a:latin typeface="+mj-lt"/>
                <a:ea typeface="+mj-ea"/>
                <a:cs typeface="+mj-cs"/>
                <a:sym typeface="Geller Text Regular"/>
                <a:hlinkClick r:id="rId3" tooltip="Institute for Economics &amp; Peace"/>
              </a:rPr>
              <a:t>Institute for Economics &amp; Peace</a:t>
            </a:r>
            <a:r>
              <a:rPr lang="en-US" sz="1200" b="0" i="0" dirty="0">
                <a:effectLst/>
                <a:latin typeface="+mj-lt"/>
                <a:ea typeface="+mj-ea"/>
                <a:cs typeface="+mj-cs"/>
                <a:sym typeface="Geller Text Regular"/>
              </a:rPr>
              <a:t> (IEP) and measures the relative position of nations' and regions' peacefulness.  </a:t>
            </a:r>
            <a:endParaRPr lang="en-US" sz="1200" b="0" i="0" u="none" strike="noStrike" baseline="0" dirty="0">
              <a:latin typeface="Georgia" panose="02040502050405020303" pitchFamily="18" charset="0"/>
              <a:ea typeface="+mj-ea"/>
              <a:cs typeface="+mj-cs"/>
              <a:sym typeface="Geller Text Regular"/>
            </a:endParaRPr>
          </a:p>
          <a:p>
            <a:endParaRPr lang="en-US" dirty="0">
              <a:latin typeface="Georgia" panose="02040502050405020303" pitchFamily="18" charset="0"/>
            </a:endParaRPr>
          </a:p>
          <a:p>
            <a:r>
              <a:rPr lang="en-US" dirty="0">
                <a:latin typeface="Georgia" panose="02040502050405020303" pitchFamily="18" charset="0"/>
              </a:rPr>
              <a:t>For information and advice on how to get involved in SDG 16 go to</a:t>
            </a:r>
            <a:r>
              <a:rPr lang="en-US" baseline="0" dirty="0">
                <a:latin typeface="Georgia" panose="02040502050405020303" pitchFamily="18" charset="0"/>
              </a:rPr>
              <a:t> </a:t>
            </a:r>
            <a:r>
              <a:rPr lang="en-US" dirty="0">
                <a:latin typeface="Georgia" panose="02040502050405020303" pitchFamily="18" charset="0"/>
              </a:rPr>
              <a:t>globalgoals.org/16</a:t>
            </a:r>
          </a:p>
        </p:txBody>
      </p:sp>
    </p:spTree>
    <p:extLst>
      <p:ext uri="{BB962C8B-B14F-4D97-AF65-F5344CB8AC3E}">
        <p14:creationId xmlns:p14="http://schemas.microsoft.com/office/powerpoint/2010/main" val="1870455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hr-HR" sz="1200" b="1" dirty="0" smtClean="0">
                <a:latin typeface="Georgia" panose="02040502050405020303" pitchFamily="18" charset="0"/>
              </a:rPr>
              <a:t>Ovaj je kviz osmišljen kako bi pomogao učenicima da se upoznaju s problemima i rješenjima povezanima s ciljevima održivog razvoja (SDG) poznatima i kao globalni ciljevi.</a:t>
            </a:r>
          </a:p>
          <a:p>
            <a:endParaRPr lang="hr-HR" sz="1200" b="1" dirty="0" smtClean="0">
              <a:latin typeface="Georgia" panose="02040502050405020303" pitchFamily="18" charset="0"/>
            </a:endParaRPr>
          </a:p>
          <a:p>
            <a:r>
              <a:rPr lang="hr-HR" sz="1200" b="1" dirty="0" smtClean="0">
                <a:latin typeface="Georgia" panose="02040502050405020303" pitchFamily="18" charset="0"/>
              </a:rPr>
              <a:t>Godine 2015. Ujedinjeni narodi (UN) sastali su se s čelnicima iz više od 30 zemalja kako bi razradili kako riješiti neke od najvećih svjetskih problema. Identificirali su 17 ciljeva za iskorjenjivanje siromaštva u svijetu do 2030. i nazvali ih: Ciljevi održivog razvoja (SDG) ili skraćeno Globalni ciljevi.</a:t>
            </a:r>
          </a:p>
          <a:p>
            <a:r>
              <a:rPr lang="en-US" sz="1200" b="1" dirty="0" smtClean="0">
                <a:latin typeface="Georgia" panose="02040502050405020303" pitchFamily="18" charset="0"/>
              </a:rPr>
              <a:t>This quiz is designed to help pupils become familiar with the issues and solutions linked to the Sustainable</a:t>
            </a:r>
            <a:r>
              <a:rPr lang="en-US" sz="1200" b="1" baseline="0" dirty="0" smtClean="0">
                <a:latin typeface="Georgia" panose="02040502050405020303" pitchFamily="18" charset="0"/>
              </a:rPr>
              <a:t> Development Goals (</a:t>
            </a:r>
            <a:r>
              <a:rPr lang="en-US" sz="1200" b="1" dirty="0" smtClean="0">
                <a:latin typeface="Georgia" panose="02040502050405020303" pitchFamily="18" charset="0"/>
              </a:rPr>
              <a:t>SDGs) also known</a:t>
            </a:r>
            <a:r>
              <a:rPr lang="en-US" sz="1200" b="1" baseline="0" dirty="0" smtClean="0">
                <a:latin typeface="Georgia" panose="02040502050405020303" pitchFamily="18" charset="0"/>
              </a:rPr>
              <a:t> as the Global Goals</a:t>
            </a:r>
            <a:r>
              <a:rPr lang="en-US" sz="1200" b="1" dirty="0" smtClean="0">
                <a:latin typeface="Georgia" panose="02040502050405020303" pitchFamily="18" charset="0"/>
              </a:rPr>
              <a:t>. </a:t>
            </a:r>
          </a:p>
          <a:p>
            <a:endParaRPr lang="en-US" sz="1200" dirty="0" smtClean="0">
              <a:latin typeface="Georgia" panose="02040502050405020303" pitchFamily="18" charset="0"/>
            </a:endParaRPr>
          </a:p>
          <a:p>
            <a:pPr>
              <a:defRPr>
                <a:latin typeface="+mn-lt"/>
                <a:ea typeface="+mn-ea"/>
                <a:cs typeface="+mn-cs"/>
                <a:sym typeface="Geller Text Regular"/>
              </a:defRPr>
            </a:pPr>
            <a:r>
              <a:rPr lang="en-US" sz="1200" dirty="0" smtClean="0">
                <a:latin typeface="Georgia" panose="02040502050405020303" pitchFamily="18" charset="0"/>
                <a:ea typeface="+mj-ea"/>
                <a:cs typeface="+mj-cs"/>
                <a:sym typeface="Geller Text Regular"/>
              </a:rPr>
              <a:t>In</a:t>
            </a:r>
            <a:r>
              <a:rPr lang="en-US" sz="1200" b="1" dirty="0" smtClean="0">
                <a:latin typeface="Georgia" panose="02040502050405020303" pitchFamily="18" charset="0"/>
                <a:ea typeface="+mj-ea"/>
                <a:cs typeface="+mj-cs"/>
                <a:sym typeface="Geller Text Regular"/>
              </a:rPr>
              <a:t> 2015 </a:t>
            </a:r>
            <a:r>
              <a:rPr lang="en-US" sz="1200" dirty="0" smtClean="0">
                <a:latin typeface="Georgia" panose="02040502050405020303" pitchFamily="18" charset="0"/>
                <a:ea typeface="+mj-ea"/>
                <a:cs typeface="+mj-cs"/>
                <a:sym typeface="Geller Text Regular"/>
              </a:rPr>
              <a:t>the </a:t>
            </a:r>
            <a:r>
              <a:rPr lang="en-US" sz="1200" b="1" dirty="0" smtClean="0">
                <a:latin typeface="Georgia" panose="02040502050405020303" pitchFamily="18" charset="0"/>
                <a:ea typeface="+mj-ea"/>
                <a:cs typeface="+mj-cs"/>
                <a:sym typeface="Geller Text Regular"/>
              </a:rPr>
              <a:t>United Nations (UN) </a:t>
            </a:r>
            <a:r>
              <a:rPr lang="en-US" sz="1200" dirty="0" smtClean="0">
                <a:latin typeface="Georgia" panose="02040502050405020303" pitchFamily="18" charset="0"/>
                <a:ea typeface="+mj-ea"/>
                <a:cs typeface="+mj-cs"/>
                <a:sym typeface="Geller Text Regular"/>
              </a:rPr>
              <a:t>met with leaders from over </a:t>
            </a:r>
            <a:r>
              <a:rPr lang="en-US" sz="1200" b="1" dirty="0" smtClean="0">
                <a:latin typeface="Georgia" panose="02040502050405020303" pitchFamily="18" charset="0"/>
                <a:ea typeface="+mj-ea"/>
                <a:cs typeface="+mj-cs"/>
                <a:sym typeface="Geller Text Regular"/>
              </a:rPr>
              <a:t>30 countries </a:t>
            </a:r>
            <a:r>
              <a:rPr lang="en-US" sz="1200" dirty="0" smtClean="0">
                <a:latin typeface="Georgia" panose="02040502050405020303" pitchFamily="18" charset="0"/>
                <a:ea typeface="+mj-ea"/>
                <a:cs typeface="+mj-cs"/>
                <a:sym typeface="Geller Text Regular"/>
              </a:rPr>
              <a:t>to</a:t>
            </a:r>
            <a:r>
              <a:rPr lang="en-US" sz="1200" baseline="0" dirty="0" smtClean="0">
                <a:latin typeface="Georgia" panose="02040502050405020303" pitchFamily="18" charset="0"/>
                <a:ea typeface="+mj-ea"/>
                <a:cs typeface="+mj-cs"/>
                <a:sym typeface="Geller Text Regular"/>
              </a:rPr>
              <a:t> </a:t>
            </a:r>
            <a:r>
              <a:rPr lang="en-US" sz="1200" dirty="0" smtClean="0">
                <a:latin typeface="Georgia" panose="02040502050405020303" pitchFamily="18" charset="0"/>
                <a:ea typeface="+mj-ea"/>
                <a:cs typeface="+mj-cs"/>
                <a:sym typeface="Geller Text Regular"/>
              </a:rPr>
              <a:t>work out how to solve some of the world’s biggest problems.</a:t>
            </a:r>
            <a:r>
              <a:rPr lang="en-US" sz="1200" baseline="0" dirty="0" smtClean="0">
                <a:latin typeface="Georgia" panose="02040502050405020303" pitchFamily="18" charset="0"/>
                <a:ea typeface="+mj-ea"/>
                <a:cs typeface="+mj-cs"/>
                <a:sym typeface="Geller Text Regular"/>
              </a:rPr>
              <a:t> </a:t>
            </a:r>
            <a:r>
              <a:rPr lang="en-US" sz="1200" dirty="0" smtClean="0">
                <a:latin typeface="Georgia" panose="02040502050405020303" pitchFamily="18" charset="0"/>
                <a:ea typeface="+mj-ea"/>
                <a:cs typeface="+mj-cs"/>
                <a:sym typeface="Geller Text Regular"/>
              </a:rPr>
              <a:t>They identified 17</a:t>
            </a:r>
            <a:r>
              <a:rPr lang="en-US" sz="1200" baseline="0" dirty="0" smtClean="0">
                <a:latin typeface="Georgia" panose="02040502050405020303" pitchFamily="18" charset="0"/>
                <a:ea typeface="+mj-ea"/>
                <a:cs typeface="+mj-cs"/>
                <a:sym typeface="Geller Text Regular"/>
              </a:rPr>
              <a:t> </a:t>
            </a:r>
            <a:r>
              <a:rPr lang="en-US" sz="1200" dirty="0" smtClean="0">
                <a:latin typeface="Georgia" panose="02040502050405020303" pitchFamily="18" charset="0"/>
                <a:ea typeface="+mj-ea"/>
                <a:cs typeface="+mj-cs"/>
                <a:sym typeface="Geller Text Regular"/>
              </a:rPr>
              <a:t>Goals to end poverty in the world by 2030</a:t>
            </a:r>
            <a:r>
              <a:rPr lang="en-US" sz="1200" baseline="0" dirty="0" smtClean="0">
                <a:latin typeface="Georgia" panose="02040502050405020303" pitchFamily="18" charset="0"/>
                <a:ea typeface="+mj-ea"/>
                <a:cs typeface="+mj-cs"/>
                <a:sym typeface="Geller Text Regular"/>
              </a:rPr>
              <a:t> </a:t>
            </a:r>
            <a:r>
              <a:rPr lang="en-US" sz="1200" dirty="0" smtClean="0">
                <a:latin typeface="Georgia" panose="02040502050405020303" pitchFamily="18" charset="0"/>
                <a:ea typeface="+mj-ea"/>
                <a:cs typeface="+mj-cs"/>
                <a:sym typeface="Geller Text Regular"/>
              </a:rPr>
              <a:t>and called them the:</a:t>
            </a:r>
            <a:r>
              <a:rPr lang="en-US" sz="1200" baseline="0" dirty="0" smtClean="0">
                <a:latin typeface="Georgia" panose="02040502050405020303" pitchFamily="18" charset="0"/>
                <a:ea typeface="+mj-ea"/>
                <a:cs typeface="+mj-cs"/>
                <a:sym typeface="Geller Text Regular"/>
              </a:rPr>
              <a:t> </a:t>
            </a:r>
            <a:r>
              <a:rPr lang="en-US" sz="1200" b="1" dirty="0" smtClean="0">
                <a:solidFill>
                  <a:srgbClr val="00B0F0"/>
                </a:solidFill>
                <a:latin typeface="Georgia" panose="02040502050405020303" pitchFamily="18" charset="0"/>
                <a:ea typeface="+mj-ea"/>
                <a:cs typeface="+mj-cs"/>
                <a:sym typeface="Geller Text Regular"/>
              </a:rPr>
              <a:t>Sustainable Development Goals </a:t>
            </a:r>
            <a:r>
              <a:rPr lang="en-US" sz="1200" b="1" baseline="0" dirty="0" smtClean="0">
                <a:solidFill>
                  <a:srgbClr val="00B0F0"/>
                </a:solidFill>
                <a:latin typeface="Georgia" panose="02040502050405020303" pitchFamily="18" charset="0"/>
                <a:ea typeface="+mj-ea"/>
                <a:cs typeface="+mj-cs"/>
                <a:sym typeface="Geller Text Regular"/>
              </a:rPr>
              <a:t> </a:t>
            </a:r>
            <a:r>
              <a:rPr lang="en-US" sz="1200" dirty="0" smtClean="0">
                <a:latin typeface="Georgia" panose="02040502050405020303" pitchFamily="18" charset="0"/>
                <a:ea typeface="+mj-ea"/>
                <a:cs typeface="+mj-cs"/>
                <a:sym typeface="Geller Text Regular"/>
              </a:rPr>
              <a:t>(SDGs) or Global Goals for short.</a:t>
            </a:r>
          </a:p>
          <a:p>
            <a:endParaRPr lang="en-US" sz="1200" dirty="0" smtClean="0">
              <a:latin typeface="Georgia" panose="02040502050405020303" pitchFamily="18" charset="0"/>
            </a:endParaRPr>
          </a:p>
          <a:p>
            <a:r>
              <a:rPr lang="en-US" sz="1200" baseline="0" dirty="0" smtClean="0">
                <a:latin typeface="Georgia" panose="02040502050405020303" pitchFamily="18" charset="0"/>
              </a:rPr>
              <a:t>For activities around the SDGs go to:</a:t>
            </a:r>
          </a:p>
          <a:p>
            <a:r>
              <a:rPr lang="en-US" sz="1200" baseline="0" dirty="0" smtClean="0">
                <a:latin typeface="Georgia" panose="02040502050405020303" pitchFamily="18" charset="0"/>
              </a:rPr>
              <a:t>Practicalaction.org/schools/</a:t>
            </a:r>
            <a:r>
              <a:rPr lang="en-US" sz="1200" baseline="0" dirty="0" err="1" smtClean="0">
                <a:latin typeface="Georgia" panose="02040502050405020303" pitchFamily="18" charset="0"/>
              </a:rPr>
              <a:t>sdgs</a:t>
            </a:r>
            <a:endParaRPr lang="en-US" sz="1200" baseline="0" dirty="0" smtClean="0">
              <a:latin typeface="Georgia" panose="02040502050405020303" pitchFamily="18" charset="0"/>
            </a:endParaRPr>
          </a:p>
          <a:p>
            <a:r>
              <a:rPr lang="en-US" sz="1200" baseline="0" dirty="0" smtClean="0">
                <a:latin typeface="Georgia" panose="02040502050405020303" pitchFamily="18" charset="0"/>
              </a:rPr>
              <a:t>worldslargestlesson.globalgoals.org</a:t>
            </a:r>
          </a:p>
          <a:p>
            <a:endParaRPr lang="en-US" sz="1200" baseline="0" dirty="0" smtClean="0">
              <a:latin typeface="Georgia" panose="02040502050405020303" pitchFamily="18" charset="0"/>
            </a:endParaRPr>
          </a:p>
          <a:p>
            <a:r>
              <a:rPr lang="en-US" sz="1200" baseline="0" dirty="0" smtClean="0">
                <a:latin typeface="Georgia" panose="02040502050405020303" pitchFamily="18" charset="0"/>
              </a:rPr>
              <a:t>For information on the SDGS and how to get involved we recommend:</a:t>
            </a:r>
          </a:p>
          <a:p>
            <a:r>
              <a:rPr lang="en-US" sz="1200" baseline="0" dirty="0" smtClean="0">
                <a:latin typeface="Georgia" panose="02040502050405020303" pitchFamily="18" charset="0"/>
              </a:rPr>
              <a:t>Globalgoals.org</a:t>
            </a:r>
          </a:p>
          <a:p>
            <a:r>
              <a:rPr lang="en-US" sz="1200" baseline="0" dirty="0" smtClean="0">
                <a:latin typeface="Georgia" panose="02040502050405020303" pitchFamily="18" charset="0"/>
              </a:rPr>
              <a:t>un.org/</a:t>
            </a:r>
            <a:r>
              <a:rPr lang="en-US" sz="1200" baseline="0" dirty="0" err="1" smtClean="0">
                <a:latin typeface="Georgia" panose="02040502050405020303" pitchFamily="18" charset="0"/>
              </a:rPr>
              <a:t>sustainabledevelopment</a:t>
            </a:r>
            <a:r>
              <a:rPr lang="en-US" sz="1200" baseline="0" dirty="0" smtClean="0">
                <a:latin typeface="Georgia" panose="02040502050405020303" pitchFamily="18" charset="0"/>
              </a:rPr>
              <a:t>/sustainable-development-goals</a:t>
            </a:r>
          </a:p>
          <a:p>
            <a:endParaRPr lang="en-US" sz="1200" baseline="0" dirty="0" smtClean="0">
              <a:latin typeface="Georgia" panose="02040502050405020303" pitchFamily="18" charset="0"/>
            </a:endParaRPr>
          </a:p>
          <a:p>
            <a:r>
              <a:rPr lang="en-US" sz="1200" dirty="0" smtClean="0">
                <a:latin typeface="Georgia" panose="02040502050405020303" pitchFamily="18" charset="0"/>
              </a:rPr>
              <a:t>The questions in this quiz are taken</a:t>
            </a:r>
            <a:r>
              <a:rPr lang="en-US" sz="1200" baseline="0" dirty="0" smtClean="0">
                <a:latin typeface="Georgia" panose="02040502050405020303" pitchFamily="18" charset="0"/>
              </a:rPr>
              <a:t> from a number of sources.  For more questions on the individual goals go to:</a:t>
            </a:r>
          </a:p>
          <a:p>
            <a:r>
              <a:rPr lang="en-US" sz="1200" baseline="0" dirty="0" smtClean="0">
                <a:latin typeface="Georgia" panose="02040502050405020303" pitchFamily="18" charset="0"/>
              </a:rPr>
              <a:t>afd.fr/</a:t>
            </a:r>
            <a:r>
              <a:rPr lang="en-US" sz="1200" baseline="0" dirty="0" err="1" smtClean="0">
                <a:latin typeface="Georgia" panose="02040502050405020303" pitchFamily="18" charset="0"/>
              </a:rPr>
              <a:t>en</a:t>
            </a:r>
            <a:r>
              <a:rPr lang="en-US" sz="1200" baseline="0" dirty="0" smtClean="0">
                <a:latin typeface="Georgia" panose="02040502050405020303" pitchFamily="18" charset="0"/>
              </a:rPr>
              <a:t>/</a:t>
            </a:r>
            <a:r>
              <a:rPr lang="en-US" sz="1200" baseline="0" dirty="0" err="1" smtClean="0">
                <a:latin typeface="Georgia" panose="02040502050405020303" pitchFamily="18" charset="0"/>
              </a:rPr>
              <a:t>ressources</a:t>
            </a:r>
            <a:r>
              <a:rPr lang="en-US" sz="1200" baseline="0" dirty="0" smtClean="0">
                <a:latin typeface="Georgia" panose="02040502050405020303" pitchFamily="18" charset="0"/>
              </a:rPr>
              <a:t>/quiz-better-understanding-sustainable-development-goals-</a:t>
            </a:r>
            <a:r>
              <a:rPr lang="en-US" sz="1200" baseline="0" dirty="0" err="1" smtClean="0">
                <a:latin typeface="Georgia" panose="02040502050405020303" pitchFamily="18" charset="0"/>
              </a:rPr>
              <a:t>sdgs</a:t>
            </a:r>
            <a:endParaRPr lang="en-US" sz="1200" baseline="0" dirty="0" smtClean="0">
              <a:latin typeface="Georgia" panose="02040502050405020303" pitchFamily="18" charset="0"/>
            </a:endParaRPr>
          </a:p>
          <a:p>
            <a:endParaRPr lang="en-US" baseline="0" dirty="0" smtClean="0"/>
          </a:p>
          <a:p>
            <a:endParaRPr lang="en-GB" dirty="0"/>
          </a:p>
        </p:txBody>
      </p:sp>
    </p:spTree>
    <p:extLst>
      <p:ext uri="{BB962C8B-B14F-4D97-AF65-F5344CB8AC3E}">
        <p14:creationId xmlns:p14="http://schemas.microsoft.com/office/powerpoint/2010/main" val="408007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 name="Shape 1192"/>
          <p:cNvSpPr>
            <a:spLocks noGrp="1" noRot="1" noChangeAspect="1"/>
          </p:cNvSpPr>
          <p:nvPr>
            <p:ph type="sldImg"/>
          </p:nvPr>
        </p:nvSpPr>
        <p:spPr>
          <a:xfrm>
            <a:off x="381000" y="685800"/>
            <a:ext cx="6096000" cy="3429000"/>
          </a:xfrm>
          <a:prstGeom prst="rect">
            <a:avLst/>
          </a:prstGeom>
        </p:spPr>
        <p:txBody>
          <a:bodyPr/>
          <a:lstStyle/>
          <a:p>
            <a:endParaRPr/>
          </a:p>
        </p:txBody>
      </p:sp>
      <p:sp>
        <p:nvSpPr>
          <p:cNvPr id="1193" name="Shape 1193"/>
          <p:cNvSpPr>
            <a:spLocks noGrp="1"/>
          </p:cNvSpPr>
          <p:nvPr>
            <p:ph type="body" sz="quarter" idx="1"/>
          </p:nvPr>
        </p:nvSpPr>
        <p:spPr>
          <a:prstGeom prst="rect">
            <a:avLst/>
          </a:prstGeom>
        </p:spPr>
        <p:txBody>
          <a:bodyPr/>
          <a:lstStyle/>
          <a:p>
            <a:r>
              <a:rPr lang="hr-HR" sz="1200" b="1" i="0" u="none" strike="noStrike" baseline="0" dirty="0" smtClean="0">
                <a:latin typeface="+mj-lt"/>
                <a:ea typeface="+mj-ea"/>
                <a:cs typeface="+mj-cs"/>
                <a:sym typeface="Geller Text Regular"/>
              </a:rPr>
              <a:t>B</a:t>
            </a:r>
          </a:p>
          <a:p>
            <a:r>
              <a:rPr lang="hr-HR" sz="1200" b="0" i="0" u="none" strike="noStrike" baseline="0" dirty="0" smtClean="0">
                <a:latin typeface="+mj-lt"/>
                <a:ea typeface="+mj-ea"/>
                <a:cs typeface="+mj-cs"/>
                <a:sym typeface="Geller Text Regular"/>
              </a:rPr>
              <a:t>Međuvladina organizacija poznata kao Ujedinjeni narodi osnovana je 1945. nakon Drugog svjetskog rata kako bi zamijenila Ligu naroda. Njegov cilj je bio spriječiti ratove među državama i osigurati dijalog. Gotovo sve zemlje na planeti su članice (193 od 197).</a:t>
            </a:r>
          </a:p>
          <a:p>
            <a:endParaRPr lang="hr-HR" sz="1200" b="0" i="0" u="none" strike="noStrike" baseline="0" dirty="0" smtClean="0">
              <a:latin typeface="+mj-lt"/>
              <a:ea typeface="+mj-ea"/>
              <a:cs typeface="+mj-cs"/>
              <a:sym typeface="Geller Text Regular"/>
            </a:endParaRPr>
          </a:p>
          <a:p>
            <a:r>
              <a:rPr lang="hr-HR" sz="1200" b="0" i="0" u="none" strike="noStrike" baseline="0" dirty="0" smtClean="0">
                <a:latin typeface="+mj-lt"/>
                <a:ea typeface="+mj-ea"/>
                <a:cs typeface="+mj-cs"/>
                <a:sym typeface="Geller Text Regular"/>
              </a:rPr>
              <a:t>Činjenica o SDG 17 – Međunarodna suradnja i vanjsko financiranje ključni su za pomoć zemljama u razvoju da se nose s utjecajem COVID-19</a:t>
            </a:r>
          </a:p>
          <a:p>
            <a:r>
              <a:rPr lang="en-US" sz="1200" b="0" i="0" u="none" strike="noStrike" baseline="0" dirty="0" smtClean="0">
                <a:latin typeface="+mj-lt"/>
                <a:ea typeface="+mj-ea"/>
                <a:cs typeface="+mj-cs"/>
                <a:sym typeface="Geller Text Regular"/>
              </a:rPr>
              <a:t>The </a:t>
            </a:r>
            <a:r>
              <a:rPr lang="en-US" sz="1200" b="0" i="0" u="none" strike="noStrike" baseline="0" dirty="0">
                <a:latin typeface="+mj-lt"/>
                <a:ea typeface="+mj-ea"/>
                <a:cs typeface="+mj-cs"/>
                <a:sym typeface="Geller Text Regular"/>
              </a:rPr>
              <a:t>intergovernmental organization known as the United Nations was founded in 1945 following the Second World War to replace the League of Nations. Its aim was to prevent wars between countries and ensure dialogue. Almost all countries on the planet are members (193 </a:t>
            </a:r>
            <a:r>
              <a:rPr lang="en-GB" sz="1200" b="0" i="0" u="none" strike="noStrike" baseline="0" dirty="0">
                <a:latin typeface="+mj-lt"/>
                <a:ea typeface="+mj-ea"/>
                <a:cs typeface="+mj-cs"/>
                <a:sym typeface="Geller Text Regular"/>
              </a:rPr>
              <a:t>out of 197).</a:t>
            </a:r>
            <a:endParaRPr lang="en-US" baseline="0" dirty="0"/>
          </a:p>
          <a:p>
            <a:pPr marL="0" marR="0" lvl="0" indent="0" defTabSz="914400" eaLnBrk="1" fontAlgn="auto" latinLnBrk="0" hangingPunct="1">
              <a:lnSpc>
                <a:spcPct val="100000"/>
              </a:lnSpc>
              <a:spcBef>
                <a:spcPts val="0"/>
              </a:spcBef>
              <a:spcAft>
                <a:spcPts val="0"/>
              </a:spcAft>
              <a:buClrTx/>
              <a:buSzTx/>
              <a:buFontTx/>
              <a:buNone/>
              <a:tabLst/>
              <a:defRPr/>
            </a:pPr>
            <a:endParaRPr lang="en-US" baseline="0" dirty="0"/>
          </a:p>
          <a:p>
            <a:pPr marL="0" marR="0" lvl="0" indent="0" defTabSz="914400" eaLnBrk="1" fontAlgn="auto" latinLnBrk="0" hangingPunct="1">
              <a:lnSpc>
                <a:spcPct val="100000"/>
              </a:lnSpc>
              <a:spcBef>
                <a:spcPts val="0"/>
              </a:spcBef>
              <a:spcAft>
                <a:spcPts val="0"/>
              </a:spcAft>
              <a:buClrTx/>
              <a:buSzTx/>
              <a:buFontTx/>
              <a:buNone/>
              <a:tabLst/>
              <a:defRPr/>
            </a:pPr>
            <a:r>
              <a:rPr lang="en-US" b="1" baseline="0" dirty="0"/>
              <a:t>SDG 17 fact –</a:t>
            </a:r>
            <a:r>
              <a:rPr lang="en-US" sz="1200" b="1" i="0" dirty="0">
                <a:effectLst/>
                <a:latin typeface="+mj-lt"/>
                <a:ea typeface="+mj-ea"/>
                <a:cs typeface="+mj-cs"/>
                <a:sym typeface="Geller Text Regular"/>
              </a:rPr>
              <a:t> International cooperation and external finance are crucial</a:t>
            </a:r>
            <a:r>
              <a:rPr lang="en-US" sz="1200" b="1" i="0" baseline="0" dirty="0">
                <a:effectLst/>
                <a:latin typeface="+mj-lt"/>
                <a:ea typeface="+mj-ea"/>
                <a:cs typeface="+mj-cs"/>
                <a:sym typeface="Geller Text Regular"/>
              </a:rPr>
              <a:t> to help developing countries cope with the impact of COVID-19</a:t>
            </a:r>
            <a:endParaRPr lang="en-US" b="1" baseline="0" dirty="0"/>
          </a:p>
          <a:p>
            <a:pPr marL="0" marR="0" lvl="0" indent="0" defTabSz="914400" eaLnBrk="1" fontAlgn="auto" latinLnBrk="0" hangingPunct="1">
              <a:lnSpc>
                <a:spcPct val="100000"/>
              </a:lnSpc>
              <a:spcBef>
                <a:spcPts val="0"/>
              </a:spcBef>
              <a:spcAft>
                <a:spcPts val="0"/>
              </a:spcAft>
              <a:buClrTx/>
              <a:buSzTx/>
              <a:buFontTx/>
              <a:buNone/>
              <a:tabLst/>
              <a:defRPr/>
            </a:pPr>
            <a:endParaRPr lang="en-US" baseline="0" dirty="0"/>
          </a:p>
          <a:p>
            <a:r>
              <a:rPr lang="en-US" dirty="0"/>
              <a:t>For</a:t>
            </a:r>
            <a:r>
              <a:rPr lang="en-US" baseline="0" dirty="0"/>
              <a:t> </a:t>
            </a:r>
            <a:r>
              <a:rPr lang="en-US" dirty="0"/>
              <a:t>information and advice on how to get involved in SDG 17 go to</a:t>
            </a:r>
            <a:r>
              <a:rPr lang="en-US" baseline="0" dirty="0"/>
              <a:t> </a:t>
            </a:r>
            <a:r>
              <a:rPr lang="en-US" dirty="0"/>
              <a:t>globalgoals.org/17</a:t>
            </a:r>
            <a:endParaRPr lang="en-GB" dirty="0"/>
          </a:p>
          <a:p>
            <a:endParaRPr lang="en-US" dirty="0"/>
          </a:p>
          <a:p>
            <a:endParaRPr lang="en-US" dirty="0"/>
          </a:p>
        </p:txBody>
      </p:sp>
    </p:spTree>
    <p:extLst>
      <p:ext uri="{BB962C8B-B14F-4D97-AF65-F5344CB8AC3E}">
        <p14:creationId xmlns:p14="http://schemas.microsoft.com/office/powerpoint/2010/main" val="1886936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20’</a:t>
            </a:r>
          </a:p>
        </p:txBody>
      </p:sp>
      <p:sp>
        <p:nvSpPr>
          <p:cNvPr id="4" name="Θέση αριθμού διαφάνειας 3"/>
          <p:cNvSpPr>
            <a:spLocks noGrp="1"/>
          </p:cNvSpPr>
          <p:nvPr>
            <p:ph type="sldNum" sz="quarter" idx="10"/>
          </p:nvPr>
        </p:nvSpPr>
        <p:spPr/>
        <p:txBody>
          <a:bodyPr/>
          <a:lstStyle/>
          <a:p>
            <a:fld id="{808EAF2E-3F36-438D-8E0A-2CB060D77205}" type="slidenum">
              <a:rPr lang="en-US" smtClean="0"/>
              <a:t>30</a:t>
            </a:fld>
            <a:endParaRPr lang="en-US"/>
          </a:p>
        </p:txBody>
      </p:sp>
    </p:spTree>
    <p:extLst>
      <p:ext uri="{BB962C8B-B14F-4D97-AF65-F5344CB8AC3E}">
        <p14:creationId xmlns:p14="http://schemas.microsoft.com/office/powerpoint/2010/main" val="2506088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 name="Shape 1192"/>
          <p:cNvSpPr>
            <a:spLocks noGrp="1" noRot="1" noChangeAspect="1"/>
          </p:cNvSpPr>
          <p:nvPr>
            <p:ph type="sldImg"/>
          </p:nvPr>
        </p:nvSpPr>
        <p:spPr>
          <a:xfrm>
            <a:off x="381000" y="685800"/>
            <a:ext cx="6096000" cy="3429000"/>
          </a:xfrm>
          <a:prstGeom prst="rect">
            <a:avLst/>
          </a:prstGeom>
        </p:spPr>
        <p:txBody>
          <a:bodyPr/>
          <a:lstStyle/>
          <a:p>
            <a:endParaRPr/>
          </a:p>
        </p:txBody>
      </p:sp>
      <p:sp>
        <p:nvSpPr>
          <p:cNvPr id="1193" name="Shape 1193"/>
          <p:cNvSpPr>
            <a:spLocks noGrp="1"/>
          </p:cNvSpPr>
          <p:nvPr>
            <p:ph type="body" sz="quarter" idx="1"/>
          </p:nvPr>
        </p:nvSpPr>
        <p:spPr>
          <a:prstGeom prst="rect">
            <a:avLst/>
          </a:prstGeom>
        </p:spPr>
        <p:txBody>
          <a:bodyPr/>
          <a:lstStyle/>
          <a:p>
            <a:r>
              <a:rPr lang="hr-HR" b="1" dirty="0" smtClean="0">
                <a:latin typeface="Georgia" panose="02040502050405020303" pitchFamily="18" charset="0"/>
              </a:rPr>
              <a:t>B</a:t>
            </a:r>
          </a:p>
          <a:p>
            <a:r>
              <a:rPr lang="en-US" dirty="0" smtClean="0">
                <a:latin typeface="Georgia" panose="02040502050405020303" pitchFamily="18" charset="0"/>
              </a:rPr>
              <a:t>As </a:t>
            </a:r>
            <a:r>
              <a:rPr lang="en-US" dirty="0">
                <a:latin typeface="Georgia" panose="02040502050405020303" pitchFamily="18" charset="0"/>
              </a:rPr>
              <a:t>bonus questions you could ask</a:t>
            </a:r>
            <a:r>
              <a:rPr lang="en-US" dirty="0" smtClean="0">
                <a:latin typeface="Georgia" panose="02040502050405020303" pitchFamily="18" charset="0"/>
              </a:rPr>
              <a:t>…</a:t>
            </a:r>
            <a:endParaRPr lang="en-US" dirty="0">
              <a:latin typeface="Georgia" panose="02040502050405020303" pitchFamily="18" charset="0"/>
            </a:endParaRPr>
          </a:p>
          <a:p>
            <a:r>
              <a:rPr lang="en-US" dirty="0">
                <a:latin typeface="Georgia" panose="02040502050405020303" pitchFamily="18" charset="0"/>
              </a:rPr>
              <a:t>How many SDGs are there?   </a:t>
            </a:r>
          </a:p>
          <a:p>
            <a:r>
              <a:rPr lang="en-US" dirty="0">
                <a:latin typeface="Georgia" panose="02040502050405020303" pitchFamily="18" charset="0"/>
              </a:rPr>
              <a:t>Answer:</a:t>
            </a:r>
            <a:r>
              <a:rPr lang="en-US" baseline="0" dirty="0">
                <a:latin typeface="Georgia" panose="02040502050405020303" pitchFamily="18" charset="0"/>
              </a:rPr>
              <a:t> </a:t>
            </a:r>
            <a:r>
              <a:rPr lang="en-US" dirty="0" smtClean="0">
                <a:latin typeface="Georgia" panose="02040502050405020303" pitchFamily="18" charset="0"/>
              </a:rPr>
              <a:t>17</a:t>
            </a:r>
            <a:endParaRPr lang="en-US" dirty="0">
              <a:latin typeface="Georgia" panose="02040502050405020303" pitchFamily="18" charset="0"/>
            </a:endParaRPr>
          </a:p>
          <a:p>
            <a:r>
              <a:rPr lang="en-US" dirty="0">
                <a:latin typeface="Georgia" panose="02040502050405020303" pitchFamily="18" charset="0"/>
              </a:rPr>
              <a:t>To the nearest billion, how many people</a:t>
            </a:r>
            <a:r>
              <a:rPr lang="en-US" baseline="0" dirty="0">
                <a:latin typeface="Georgia" panose="02040502050405020303" pitchFamily="18" charset="0"/>
              </a:rPr>
              <a:t> are there in the world?</a:t>
            </a:r>
          </a:p>
          <a:p>
            <a:r>
              <a:rPr lang="en-US" baseline="0" dirty="0">
                <a:latin typeface="Georgia" panose="02040502050405020303" pitchFamily="18" charset="0"/>
              </a:rPr>
              <a:t>Answer: 8 (7.8 in 2020)</a:t>
            </a:r>
            <a:endParaRPr lang="en-US" dirty="0">
              <a:latin typeface="Georgia" panose="02040502050405020303" pitchFamily="18" charset="0"/>
            </a:endParaRPr>
          </a:p>
          <a:p>
            <a:endParaRPr lang="en-US" dirty="0"/>
          </a:p>
        </p:txBody>
      </p:sp>
    </p:spTree>
    <p:extLst>
      <p:ext uri="{BB962C8B-B14F-4D97-AF65-F5344CB8AC3E}">
        <p14:creationId xmlns:p14="http://schemas.microsoft.com/office/powerpoint/2010/main" val="2980830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 name="Shape 1192"/>
          <p:cNvSpPr>
            <a:spLocks noGrp="1" noRot="1" noChangeAspect="1"/>
          </p:cNvSpPr>
          <p:nvPr>
            <p:ph type="sldImg"/>
          </p:nvPr>
        </p:nvSpPr>
        <p:spPr>
          <a:xfrm>
            <a:off x="381000" y="685800"/>
            <a:ext cx="6096000" cy="3429000"/>
          </a:xfrm>
          <a:prstGeom prst="rect">
            <a:avLst/>
          </a:prstGeom>
        </p:spPr>
        <p:txBody>
          <a:bodyPr/>
          <a:lstStyle/>
          <a:p>
            <a:endParaRPr/>
          </a:p>
        </p:txBody>
      </p:sp>
      <p:sp>
        <p:nvSpPr>
          <p:cNvPr id="1193" name="Shape 1193"/>
          <p:cNvSpPr>
            <a:spLocks noGrp="1"/>
          </p:cNvSpPr>
          <p:nvPr>
            <p:ph type="body" sz="quarter" idx="1"/>
          </p:nvPr>
        </p:nvSpPr>
        <p:spPr>
          <a:prstGeom prst="rect">
            <a:avLst/>
          </a:prstGeom>
        </p:spPr>
        <p:txBody>
          <a:bodyPr/>
          <a:lstStyle/>
          <a:p>
            <a:r>
              <a:rPr lang="hr-HR" b="1" dirty="0" smtClean="0">
                <a:latin typeface="Georgia" panose="02040502050405020303" pitchFamily="18" charset="0"/>
              </a:rPr>
              <a:t>A</a:t>
            </a:r>
          </a:p>
          <a:p>
            <a:r>
              <a:rPr lang="en-US" dirty="0" smtClean="0">
                <a:latin typeface="Georgia" panose="02040502050405020303" pitchFamily="18" charset="0"/>
              </a:rPr>
              <a:t>This </a:t>
            </a:r>
            <a:r>
              <a:rPr lang="en-US" dirty="0">
                <a:latin typeface="Georgia" panose="02040502050405020303" pitchFamily="18" charset="0"/>
              </a:rPr>
              <a:t>amount was set by the World Bank International</a:t>
            </a:r>
            <a:r>
              <a:rPr lang="en-US" baseline="0" dirty="0">
                <a:latin typeface="Georgia" panose="02040502050405020303" pitchFamily="18" charset="0"/>
              </a:rPr>
              <a:t>.</a:t>
            </a:r>
          </a:p>
          <a:p>
            <a:r>
              <a:rPr lang="en-GB" sz="1200" dirty="0">
                <a:effectLst/>
                <a:latin typeface="Georgia" panose="02040502050405020303" pitchFamily="18" charset="0"/>
                <a:ea typeface="+mj-ea"/>
                <a:cs typeface="+mj-cs"/>
                <a:sym typeface="Geller Text Regular"/>
              </a:rPr>
              <a:t>If a person earns less than this then their standard of living is unsustainable and they are considered to be “extremely poor”. </a:t>
            </a:r>
          </a:p>
          <a:p>
            <a:pPr marL="0" marR="0" lvl="0" indent="0" defTabSz="914400" eaLnBrk="1" fontAlgn="auto" latinLnBrk="0" hangingPunct="1">
              <a:lnSpc>
                <a:spcPct val="100000"/>
              </a:lnSpc>
              <a:spcBef>
                <a:spcPts val="0"/>
              </a:spcBef>
              <a:spcAft>
                <a:spcPts val="0"/>
              </a:spcAft>
              <a:buClrTx/>
              <a:buSzTx/>
              <a:buFontTx/>
              <a:buNone/>
              <a:tabLst/>
              <a:defRPr/>
            </a:pPr>
            <a:endParaRPr lang="en-GB" sz="1200" dirty="0">
              <a:effectLst/>
              <a:latin typeface="Georgia" panose="02040502050405020303" pitchFamily="18" charset="0"/>
              <a:ea typeface="+mj-ea"/>
              <a:cs typeface="+mj-cs"/>
              <a:sym typeface="Geller Text Regular"/>
            </a:endParaRPr>
          </a:p>
          <a:p>
            <a:pPr marL="0" marR="0" lvl="0" indent="0" defTabSz="914400" eaLnBrk="1" fontAlgn="auto" latinLnBrk="0" hangingPunct="1">
              <a:lnSpc>
                <a:spcPct val="100000"/>
              </a:lnSpc>
              <a:spcBef>
                <a:spcPts val="0"/>
              </a:spcBef>
              <a:spcAft>
                <a:spcPts val="0"/>
              </a:spcAft>
              <a:buClrTx/>
              <a:buSzTx/>
              <a:buFontTx/>
              <a:buNone/>
              <a:tabLst/>
              <a:defRPr/>
            </a:pPr>
            <a:r>
              <a:rPr lang="en-GB" sz="1200" dirty="0">
                <a:effectLst/>
                <a:latin typeface="Georgia" panose="02040502050405020303" pitchFamily="18" charset="0"/>
                <a:ea typeface="+mj-ea"/>
                <a:cs typeface="+mj-cs"/>
                <a:sym typeface="Geller Text Regular"/>
              </a:rPr>
              <a:t>Set in 2005 at 1.25 dollars a day, this threshold was raised in 2015 to 1.90 dollars to take increases in the cost of living into account.</a:t>
            </a:r>
          </a:p>
          <a:p>
            <a:pPr marL="0" marR="0" lvl="0" indent="0" defTabSz="914400" eaLnBrk="1" fontAlgn="auto" latinLnBrk="0" hangingPunct="1">
              <a:lnSpc>
                <a:spcPct val="100000"/>
              </a:lnSpc>
              <a:spcBef>
                <a:spcPts val="0"/>
              </a:spcBef>
              <a:spcAft>
                <a:spcPts val="0"/>
              </a:spcAft>
              <a:buClrTx/>
              <a:buSzTx/>
              <a:buFontTx/>
              <a:buNone/>
              <a:tabLst/>
              <a:defRPr/>
            </a:pPr>
            <a:endParaRPr lang="en-US" sz="1200" dirty="0">
              <a:effectLst/>
              <a:latin typeface="Georgia" panose="02040502050405020303" pitchFamily="18" charset="0"/>
              <a:ea typeface="+mj-ea"/>
              <a:cs typeface="+mj-cs"/>
              <a:sym typeface="Geller Text Regular"/>
            </a:endParaRPr>
          </a:p>
          <a:p>
            <a:pPr marL="0" marR="0" lvl="0" indent="0" defTabSz="914400" eaLnBrk="1" fontAlgn="auto" latinLnBrk="0" hangingPunct="1">
              <a:lnSpc>
                <a:spcPct val="100000"/>
              </a:lnSpc>
              <a:spcBef>
                <a:spcPts val="0"/>
              </a:spcBef>
              <a:spcAft>
                <a:spcPts val="0"/>
              </a:spcAft>
              <a:buClrTx/>
              <a:buSzTx/>
              <a:buFontTx/>
              <a:buNone/>
              <a:tabLst/>
              <a:defRPr/>
            </a:pPr>
            <a:r>
              <a:rPr lang="en-US" sz="1200" b="1" dirty="0">
                <a:effectLst/>
                <a:latin typeface="Georgia" panose="02040502050405020303" pitchFamily="18" charset="0"/>
                <a:ea typeface="+mj-ea"/>
                <a:cs typeface="+mj-cs"/>
                <a:sym typeface="Geller Text Regular"/>
              </a:rPr>
              <a:t>SDG 1 fact ….More than</a:t>
            </a:r>
            <a:r>
              <a:rPr lang="en-US" sz="1200" b="1" baseline="0" dirty="0">
                <a:effectLst/>
                <a:latin typeface="Georgia" panose="02040502050405020303" pitchFamily="18" charset="0"/>
                <a:ea typeface="+mj-ea"/>
                <a:cs typeface="+mj-cs"/>
                <a:sym typeface="Geller Text Regular"/>
              </a:rPr>
              <a:t> 700 million people still live in extreme poverty</a:t>
            </a:r>
            <a:endParaRPr lang="en-GB" sz="1200" b="1" dirty="0">
              <a:effectLst/>
              <a:latin typeface="Georgia" panose="02040502050405020303" pitchFamily="18" charset="0"/>
              <a:ea typeface="+mj-ea"/>
              <a:cs typeface="+mj-cs"/>
              <a:sym typeface="Geller Text Regular"/>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200" dirty="0">
              <a:effectLst/>
              <a:latin typeface="Georgia" panose="02040502050405020303" pitchFamily="18" charset="0"/>
              <a:ea typeface="+mj-ea"/>
              <a:cs typeface="+mj-cs"/>
              <a:sym typeface="Geller Text Regular"/>
            </a:endParaRPr>
          </a:p>
          <a:p>
            <a:r>
              <a:rPr lang="en-US" dirty="0">
                <a:latin typeface="Georgia" panose="02040502050405020303" pitchFamily="18" charset="0"/>
              </a:rPr>
              <a:t>For</a:t>
            </a:r>
            <a:r>
              <a:rPr lang="en-US" baseline="0" dirty="0">
                <a:latin typeface="Georgia" panose="02040502050405020303" pitchFamily="18" charset="0"/>
              </a:rPr>
              <a:t> </a:t>
            </a:r>
            <a:r>
              <a:rPr lang="en-US" dirty="0">
                <a:latin typeface="Georgia" panose="02040502050405020303" pitchFamily="18" charset="0"/>
              </a:rPr>
              <a:t>information and advice on how to get involved in SDG 1 go to</a:t>
            </a:r>
            <a:r>
              <a:rPr lang="en-US" baseline="0" dirty="0">
                <a:latin typeface="Georgia" panose="02040502050405020303" pitchFamily="18" charset="0"/>
              </a:rPr>
              <a:t> </a:t>
            </a:r>
            <a:r>
              <a:rPr lang="en-US" dirty="0">
                <a:latin typeface="Georgia" panose="02040502050405020303" pitchFamily="18" charset="0"/>
              </a:rPr>
              <a:t>globalgoals.org/1</a:t>
            </a:r>
          </a:p>
          <a:p>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GB" sz="1200" dirty="0">
              <a:effectLst/>
              <a:latin typeface="+mj-lt"/>
              <a:ea typeface="+mj-ea"/>
              <a:cs typeface="+mj-cs"/>
              <a:sym typeface="Geller Text Regular"/>
            </a:endParaRPr>
          </a:p>
          <a:p>
            <a:endParaRPr lang="en-US" dirty="0"/>
          </a:p>
        </p:txBody>
      </p:sp>
    </p:spTree>
    <p:extLst>
      <p:ext uri="{BB962C8B-B14F-4D97-AF65-F5344CB8AC3E}">
        <p14:creationId xmlns:p14="http://schemas.microsoft.com/office/powerpoint/2010/main" val="694282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 name="Shape 1192"/>
          <p:cNvSpPr>
            <a:spLocks noGrp="1" noRot="1" noChangeAspect="1"/>
          </p:cNvSpPr>
          <p:nvPr>
            <p:ph type="sldImg"/>
          </p:nvPr>
        </p:nvSpPr>
        <p:spPr>
          <a:xfrm>
            <a:off x="381000" y="685800"/>
            <a:ext cx="6096000" cy="3429000"/>
          </a:xfrm>
          <a:prstGeom prst="rect">
            <a:avLst/>
          </a:prstGeom>
        </p:spPr>
        <p:txBody>
          <a:bodyPr/>
          <a:lstStyle/>
          <a:p>
            <a:endParaRPr/>
          </a:p>
        </p:txBody>
      </p:sp>
      <p:sp>
        <p:nvSpPr>
          <p:cNvPr id="1193" name="Shape 1193"/>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hr-HR" sz="1200" b="1" dirty="0" smtClean="0">
                <a:effectLst/>
                <a:latin typeface="Georgia" panose="02040502050405020303" pitchFamily="18" charset="0"/>
                <a:ea typeface="+mj-ea"/>
                <a:cs typeface="+mj-cs"/>
                <a:sym typeface="Geller Text Regular"/>
              </a:rPr>
              <a:t>A</a:t>
            </a:r>
            <a:r>
              <a:rPr lang="hr-HR" sz="1200" dirty="0" smtClean="0">
                <a:effectLst/>
                <a:latin typeface="Georgia" panose="02040502050405020303" pitchFamily="18" charset="0"/>
                <a:ea typeface="+mj-ea"/>
                <a:cs typeface="+mj-cs"/>
                <a:sym typeface="Geller Text Regular"/>
              </a:rPr>
              <a:t> </a:t>
            </a:r>
          </a:p>
          <a:p>
            <a:pPr marL="0" marR="0" lvl="0" indent="0" defTabSz="914400" eaLnBrk="1" fontAlgn="auto" latinLnBrk="0" hangingPunct="1">
              <a:lnSpc>
                <a:spcPct val="100000"/>
              </a:lnSpc>
              <a:spcBef>
                <a:spcPts val="0"/>
              </a:spcBef>
              <a:spcAft>
                <a:spcPts val="0"/>
              </a:spcAft>
              <a:buClrTx/>
              <a:buSzTx/>
              <a:buFontTx/>
              <a:buNone/>
              <a:tabLst/>
              <a:defRPr/>
            </a:pPr>
            <a:r>
              <a:rPr lang="en-GB" sz="1200" dirty="0" smtClean="0">
                <a:effectLst/>
                <a:latin typeface="Georgia" panose="02040502050405020303" pitchFamily="18" charset="0"/>
                <a:ea typeface="+mj-ea"/>
                <a:cs typeface="+mj-cs"/>
                <a:sym typeface="Geller Text Regular"/>
              </a:rPr>
              <a:t>815 </a:t>
            </a:r>
            <a:r>
              <a:rPr lang="en-GB" sz="1200" dirty="0">
                <a:effectLst/>
                <a:latin typeface="Georgia" panose="02040502050405020303" pitchFamily="18" charset="0"/>
                <a:ea typeface="+mj-ea"/>
                <a:cs typeface="+mj-cs"/>
                <a:sym typeface="Geller Text Regular"/>
              </a:rPr>
              <a:t>million people suffer from hunger, or 11% of the world’s population. </a:t>
            </a:r>
          </a:p>
          <a:p>
            <a:pPr marL="0" marR="0" lvl="0" indent="0" defTabSz="914400" eaLnBrk="1" fontAlgn="auto" latinLnBrk="0" hangingPunct="1">
              <a:lnSpc>
                <a:spcPct val="100000"/>
              </a:lnSpc>
              <a:spcBef>
                <a:spcPts val="0"/>
              </a:spcBef>
              <a:spcAft>
                <a:spcPts val="0"/>
              </a:spcAft>
              <a:buClrTx/>
              <a:buSzTx/>
              <a:buFontTx/>
              <a:buNone/>
              <a:tabLst/>
              <a:defRPr/>
            </a:pPr>
            <a:r>
              <a:rPr lang="en-GB" sz="1200" dirty="0">
                <a:effectLst/>
                <a:latin typeface="Georgia" panose="02040502050405020303" pitchFamily="18" charset="0"/>
                <a:ea typeface="+mj-ea"/>
                <a:cs typeface="+mj-cs"/>
                <a:sym typeface="Geller Text Regular"/>
              </a:rPr>
              <a:t>The vast majority of hungry people live in developing countries</a:t>
            </a:r>
            <a:r>
              <a:rPr lang="en-GB" sz="1200" dirty="0" smtClean="0">
                <a:effectLst/>
                <a:latin typeface="Georgia" panose="02040502050405020303" pitchFamily="18" charset="0"/>
                <a:ea typeface="+mj-ea"/>
                <a:cs typeface="+mj-cs"/>
                <a:sym typeface="Geller Text Regular"/>
              </a:rPr>
              <a:t>.</a:t>
            </a:r>
            <a:endParaRPr lang="hr-HR" sz="1200" dirty="0" smtClean="0">
              <a:effectLst/>
              <a:latin typeface="Georgia" panose="02040502050405020303" pitchFamily="18" charset="0"/>
              <a:ea typeface="+mj-ea"/>
              <a:cs typeface="+mj-cs"/>
              <a:sym typeface="Geller Text Regular"/>
            </a:endParaRPr>
          </a:p>
          <a:p>
            <a:pPr marL="0" marR="0" lvl="0" indent="0" defTabSz="914400" eaLnBrk="1" fontAlgn="auto" latinLnBrk="0" hangingPunct="1">
              <a:lnSpc>
                <a:spcPct val="100000"/>
              </a:lnSpc>
              <a:spcBef>
                <a:spcPts val="0"/>
              </a:spcBef>
              <a:spcAft>
                <a:spcPts val="0"/>
              </a:spcAft>
              <a:buClrTx/>
              <a:buSzTx/>
              <a:buFontTx/>
              <a:buNone/>
              <a:tabLst/>
              <a:defRPr/>
            </a:pPr>
            <a:endParaRPr lang="en-GB" sz="1200" dirty="0">
              <a:effectLst/>
              <a:latin typeface="Georgia" panose="02040502050405020303" pitchFamily="18" charset="0"/>
              <a:ea typeface="+mj-ea"/>
              <a:cs typeface="+mj-cs"/>
              <a:sym typeface="Geller Text Regular"/>
            </a:endParaRPr>
          </a:p>
          <a:p>
            <a:pPr marL="0" marR="0" lvl="0" indent="0" defTabSz="914400" eaLnBrk="1" fontAlgn="auto" latinLnBrk="0" hangingPunct="1">
              <a:lnSpc>
                <a:spcPct val="100000"/>
              </a:lnSpc>
              <a:spcBef>
                <a:spcPts val="0"/>
              </a:spcBef>
              <a:spcAft>
                <a:spcPts val="0"/>
              </a:spcAft>
              <a:buClrTx/>
              <a:buSzTx/>
              <a:buFontTx/>
              <a:buNone/>
              <a:tabLst/>
              <a:defRPr/>
            </a:pPr>
            <a:r>
              <a:rPr lang="en-US" sz="1200" dirty="0" err="1" smtClean="0">
                <a:effectLst/>
                <a:latin typeface="Georgia" panose="02040502050405020303" pitchFamily="18" charset="0"/>
                <a:ea typeface="+mj-ea"/>
                <a:cs typeface="+mj-cs"/>
                <a:sym typeface="Geller Text Regular"/>
              </a:rPr>
              <a:t>Činjenica</a:t>
            </a:r>
            <a:r>
              <a:rPr lang="en-US" sz="1200" dirty="0" smtClean="0">
                <a:effectLst/>
                <a:latin typeface="Georgia" panose="02040502050405020303" pitchFamily="18" charset="0"/>
                <a:ea typeface="+mj-ea"/>
                <a:cs typeface="+mj-cs"/>
                <a:sym typeface="Geller Text Regular"/>
              </a:rPr>
              <a:t> SDG 2 – </a:t>
            </a:r>
            <a:r>
              <a:rPr lang="en-US" sz="1200" dirty="0" err="1" smtClean="0">
                <a:effectLst/>
                <a:latin typeface="Georgia" panose="02040502050405020303" pitchFamily="18" charset="0"/>
                <a:ea typeface="+mj-ea"/>
                <a:cs typeface="+mj-cs"/>
                <a:sym typeface="Geller Text Regular"/>
              </a:rPr>
              <a:t>trećina</a:t>
            </a:r>
            <a:r>
              <a:rPr lang="en-US" sz="1200" dirty="0" smtClean="0">
                <a:effectLst/>
                <a:latin typeface="Georgia" panose="02040502050405020303" pitchFamily="18" charset="0"/>
                <a:ea typeface="+mj-ea"/>
                <a:cs typeface="+mj-cs"/>
                <a:sym typeface="Geller Text Regular"/>
              </a:rPr>
              <a:t> </a:t>
            </a:r>
            <a:r>
              <a:rPr lang="en-US" sz="1200" dirty="0" err="1" smtClean="0">
                <a:effectLst/>
                <a:latin typeface="Georgia" panose="02040502050405020303" pitchFamily="18" charset="0"/>
                <a:ea typeface="+mj-ea"/>
                <a:cs typeface="+mj-cs"/>
                <a:sym typeface="Geller Text Regular"/>
              </a:rPr>
              <a:t>svjetske</a:t>
            </a:r>
            <a:r>
              <a:rPr lang="en-US" sz="1200" dirty="0" smtClean="0">
                <a:effectLst/>
                <a:latin typeface="Georgia" panose="02040502050405020303" pitchFamily="18" charset="0"/>
                <a:ea typeface="+mj-ea"/>
                <a:cs typeface="+mj-cs"/>
                <a:sym typeface="Geller Text Regular"/>
              </a:rPr>
              <a:t> </a:t>
            </a:r>
            <a:r>
              <a:rPr lang="en-US" sz="1200" dirty="0" err="1" smtClean="0">
                <a:effectLst/>
                <a:latin typeface="Georgia" panose="02040502050405020303" pitchFamily="18" charset="0"/>
                <a:ea typeface="+mj-ea"/>
                <a:cs typeface="+mj-cs"/>
                <a:sym typeface="Geller Text Regular"/>
              </a:rPr>
              <a:t>hrane</a:t>
            </a:r>
            <a:r>
              <a:rPr lang="en-US" sz="1200" dirty="0" smtClean="0">
                <a:effectLst/>
                <a:latin typeface="Georgia" panose="02040502050405020303" pitchFamily="18" charset="0"/>
                <a:ea typeface="+mj-ea"/>
                <a:cs typeface="+mj-cs"/>
                <a:sym typeface="Geller Text Regular"/>
              </a:rPr>
              <a:t> se </a:t>
            </a:r>
            <a:r>
              <a:rPr lang="en-US" sz="1200" dirty="0" err="1" smtClean="0">
                <a:effectLst/>
                <a:latin typeface="Georgia" panose="02040502050405020303" pitchFamily="18" charset="0"/>
                <a:ea typeface="+mj-ea"/>
                <a:cs typeface="+mj-cs"/>
                <a:sym typeface="Geller Text Regular"/>
              </a:rPr>
              <a:t>baca</a:t>
            </a:r>
            <a:r>
              <a:rPr lang="en-US" sz="1200" dirty="0" smtClean="0">
                <a:effectLst/>
                <a:latin typeface="Georgia" panose="02040502050405020303" pitchFamily="18" charset="0"/>
                <a:ea typeface="+mj-ea"/>
                <a:cs typeface="+mj-cs"/>
                <a:sym typeface="Geller Text Regular"/>
              </a:rPr>
              <a:t>, a </a:t>
            </a:r>
            <a:r>
              <a:rPr lang="en-US" sz="1200" dirty="0" err="1" smtClean="0">
                <a:effectLst/>
                <a:latin typeface="Georgia" panose="02040502050405020303" pitchFamily="18" charset="0"/>
                <a:ea typeface="+mj-ea"/>
                <a:cs typeface="+mj-cs"/>
                <a:sym typeface="Geller Text Regular"/>
              </a:rPr>
              <a:t>ipak</a:t>
            </a:r>
            <a:r>
              <a:rPr lang="en-US" sz="1200" dirty="0" smtClean="0">
                <a:effectLst/>
                <a:latin typeface="Georgia" panose="02040502050405020303" pitchFamily="18" charset="0"/>
                <a:ea typeface="+mj-ea"/>
                <a:cs typeface="+mj-cs"/>
                <a:sym typeface="Geller Text Regular"/>
              </a:rPr>
              <a:t> je </a:t>
            </a:r>
            <a:r>
              <a:rPr lang="en-US" sz="1200" dirty="0" err="1" smtClean="0">
                <a:effectLst/>
                <a:latin typeface="Georgia" panose="02040502050405020303" pitchFamily="18" charset="0"/>
                <a:ea typeface="+mj-ea"/>
                <a:cs typeface="+mj-cs"/>
                <a:sym typeface="Geller Text Regular"/>
              </a:rPr>
              <a:t>više</a:t>
            </a:r>
            <a:r>
              <a:rPr lang="en-US" sz="1200" dirty="0" smtClean="0">
                <a:effectLst/>
                <a:latin typeface="Georgia" panose="02040502050405020303" pitchFamily="18" charset="0"/>
                <a:ea typeface="+mj-ea"/>
                <a:cs typeface="+mj-cs"/>
                <a:sym typeface="Geller Text Regular"/>
              </a:rPr>
              <a:t> od 800 </a:t>
            </a:r>
            <a:r>
              <a:rPr lang="en-US" sz="1200" dirty="0" err="1" smtClean="0">
                <a:effectLst/>
                <a:latin typeface="Georgia" panose="02040502050405020303" pitchFamily="18" charset="0"/>
                <a:ea typeface="+mj-ea"/>
                <a:cs typeface="+mj-cs"/>
                <a:sym typeface="Geller Text Regular"/>
              </a:rPr>
              <a:t>milijuna</a:t>
            </a:r>
            <a:r>
              <a:rPr lang="en-US" sz="1200" dirty="0" smtClean="0">
                <a:effectLst/>
                <a:latin typeface="Georgia" panose="02040502050405020303" pitchFamily="18" charset="0"/>
                <a:ea typeface="+mj-ea"/>
                <a:cs typeface="+mj-cs"/>
                <a:sym typeface="Geller Text Regular"/>
              </a:rPr>
              <a:t> </a:t>
            </a:r>
            <a:r>
              <a:rPr lang="en-US" sz="1200" dirty="0" err="1" smtClean="0">
                <a:effectLst/>
                <a:latin typeface="Georgia" panose="02040502050405020303" pitchFamily="18" charset="0"/>
                <a:ea typeface="+mj-ea"/>
                <a:cs typeface="+mj-cs"/>
                <a:sym typeface="Geller Text Regular"/>
              </a:rPr>
              <a:t>ljudi</a:t>
            </a:r>
            <a:r>
              <a:rPr lang="en-US" sz="1200" dirty="0" smtClean="0">
                <a:effectLst/>
                <a:latin typeface="Georgia" panose="02040502050405020303" pitchFamily="18" charset="0"/>
                <a:ea typeface="+mj-ea"/>
                <a:cs typeface="+mj-cs"/>
                <a:sym typeface="Geller Text Regular"/>
              </a:rPr>
              <a:t> </a:t>
            </a:r>
            <a:r>
              <a:rPr lang="en-US" sz="1200" dirty="0" err="1" smtClean="0">
                <a:effectLst/>
                <a:latin typeface="Georgia" panose="02040502050405020303" pitchFamily="18" charset="0"/>
                <a:ea typeface="+mj-ea"/>
                <a:cs typeface="+mj-cs"/>
                <a:sym typeface="Geller Text Regular"/>
              </a:rPr>
              <a:t>pothranjeno</a:t>
            </a:r>
            <a:r>
              <a:rPr lang="en-US" sz="1200" dirty="0" smtClean="0">
                <a:effectLst/>
                <a:latin typeface="Georgia" panose="02040502050405020303" pitchFamily="18" charset="0"/>
                <a:ea typeface="+mj-ea"/>
                <a:cs typeface="+mj-cs"/>
                <a:sym typeface="Geller Text Regular"/>
              </a:rPr>
              <a:t>.</a:t>
            </a:r>
            <a:endParaRPr lang="en-US" sz="1200" dirty="0">
              <a:effectLst/>
              <a:latin typeface="Georgia" panose="02040502050405020303" pitchFamily="18" charset="0"/>
              <a:ea typeface="+mj-ea"/>
              <a:cs typeface="+mj-cs"/>
              <a:sym typeface="Geller Text Regular"/>
            </a:endParaRPr>
          </a:p>
          <a:p>
            <a:pPr marL="0" marR="0" lvl="0" indent="0" defTabSz="914400" eaLnBrk="1" fontAlgn="auto" latinLnBrk="0" hangingPunct="1">
              <a:lnSpc>
                <a:spcPct val="100000"/>
              </a:lnSpc>
              <a:spcBef>
                <a:spcPts val="0"/>
              </a:spcBef>
              <a:spcAft>
                <a:spcPts val="0"/>
              </a:spcAft>
              <a:buClrTx/>
              <a:buSzTx/>
              <a:buFontTx/>
              <a:buNone/>
              <a:tabLst/>
              <a:defRPr/>
            </a:pPr>
            <a:r>
              <a:rPr lang="en-US" sz="1200" b="1" dirty="0">
                <a:effectLst/>
                <a:latin typeface="Georgia" panose="02040502050405020303" pitchFamily="18" charset="0"/>
                <a:ea typeface="+mj-ea"/>
                <a:cs typeface="+mj-cs"/>
                <a:sym typeface="Geller Text Regular"/>
              </a:rPr>
              <a:t>SDG 2 fact</a:t>
            </a:r>
            <a:r>
              <a:rPr lang="en-US" sz="1200" b="1" baseline="0" dirty="0">
                <a:effectLst/>
                <a:latin typeface="Georgia" panose="02040502050405020303" pitchFamily="18" charset="0"/>
                <a:ea typeface="+mj-ea"/>
                <a:cs typeface="+mj-cs"/>
                <a:sym typeface="Geller Text Regular"/>
              </a:rPr>
              <a:t> – A third of the world’s food is wasted, yet over 800 million people are undernourished.</a:t>
            </a:r>
            <a:endParaRPr lang="en-GB" sz="1200" b="1" dirty="0">
              <a:effectLst/>
              <a:latin typeface="Georgia" panose="02040502050405020303" pitchFamily="18" charset="0"/>
              <a:ea typeface="+mj-ea"/>
              <a:cs typeface="+mj-cs"/>
              <a:sym typeface="Geller Text Regular"/>
            </a:endParaRPr>
          </a:p>
          <a:p>
            <a:pPr marL="0" marR="0" lvl="0" indent="0" defTabSz="914400" eaLnBrk="1" fontAlgn="auto" latinLnBrk="0" hangingPunct="1">
              <a:lnSpc>
                <a:spcPct val="100000"/>
              </a:lnSpc>
              <a:spcBef>
                <a:spcPts val="0"/>
              </a:spcBef>
              <a:spcAft>
                <a:spcPts val="0"/>
              </a:spcAft>
              <a:buClrTx/>
              <a:buSzTx/>
              <a:buFontTx/>
              <a:buNone/>
              <a:tabLst/>
              <a:defRPr/>
            </a:pPr>
            <a:endParaRPr lang="en-GB" sz="1200" dirty="0">
              <a:effectLst/>
              <a:latin typeface="Georgia" panose="02040502050405020303" pitchFamily="18" charset="0"/>
              <a:ea typeface="+mj-ea"/>
              <a:cs typeface="+mj-cs"/>
              <a:sym typeface="Geller Text Regular"/>
            </a:endParaRPr>
          </a:p>
          <a:p>
            <a:r>
              <a:rPr lang="en-US" dirty="0">
                <a:latin typeface="Georgia" panose="02040502050405020303" pitchFamily="18" charset="0"/>
              </a:rPr>
              <a:t>For information and advice on how to get involved in SDG 2 go to</a:t>
            </a:r>
            <a:r>
              <a:rPr lang="en-US" baseline="0" dirty="0">
                <a:latin typeface="Georgia" panose="02040502050405020303" pitchFamily="18" charset="0"/>
              </a:rPr>
              <a:t> </a:t>
            </a:r>
            <a:r>
              <a:rPr lang="en-US" dirty="0">
                <a:latin typeface="Georgia" panose="02040502050405020303" pitchFamily="18" charset="0"/>
              </a:rPr>
              <a:t>globalgoals.org/2</a:t>
            </a:r>
          </a:p>
          <a:p>
            <a:endParaRPr lang="en-US" dirty="0"/>
          </a:p>
        </p:txBody>
      </p:sp>
    </p:spTree>
    <p:extLst>
      <p:ext uri="{BB962C8B-B14F-4D97-AF65-F5344CB8AC3E}">
        <p14:creationId xmlns:p14="http://schemas.microsoft.com/office/powerpoint/2010/main" val="733801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 name="Shape 1192"/>
          <p:cNvSpPr>
            <a:spLocks noGrp="1" noRot="1" noChangeAspect="1"/>
          </p:cNvSpPr>
          <p:nvPr>
            <p:ph type="sldImg"/>
          </p:nvPr>
        </p:nvSpPr>
        <p:spPr>
          <a:xfrm>
            <a:off x="381000" y="685800"/>
            <a:ext cx="6096000" cy="3429000"/>
          </a:xfrm>
          <a:prstGeom prst="rect">
            <a:avLst/>
          </a:prstGeom>
        </p:spPr>
        <p:txBody>
          <a:bodyPr/>
          <a:lstStyle/>
          <a:p>
            <a:endParaRPr/>
          </a:p>
        </p:txBody>
      </p:sp>
      <p:sp>
        <p:nvSpPr>
          <p:cNvPr id="1193" name="Shape 1193"/>
          <p:cNvSpPr>
            <a:spLocks noGrp="1"/>
          </p:cNvSpPr>
          <p:nvPr>
            <p:ph type="body" sz="quarter" idx="1"/>
          </p:nvPr>
        </p:nvSpPr>
        <p:spPr>
          <a:prstGeom prst="rect">
            <a:avLst/>
          </a:prstGeom>
        </p:spPr>
        <p:txBody>
          <a:bodyPr/>
          <a:lstStyle/>
          <a:p>
            <a:r>
              <a:rPr lang="hr-HR" sz="1200" b="1" i="0" u="none" strike="noStrike" baseline="0" dirty="0" smtClean="0">
                <a:latin typeface="Georgia" panose="02040502050405020303" pitchFamily="18" charset="0"/>
                <a:ea typeface="+mj-ea"/>
                <a:cs typeface="+mj-cs"/>
                <a:sym typeface="Geller Text Regular"/>
              </a:rPr>
              <a:t>A</a:t>
            </a:r>
            <a:r>
              <a:rPr lang="hr-HR" sz="1200" b="0" i="0" u="none" strike="noStrike" baseline="0" dirty="0" smtClean="0">
                <a:latin typeface="Georgia" panose="02040502050405020303" pitchFamily="18" charset="0"/>
                <a:ea typeface="+mj-ea"/>
                <a:cs typeface="+mj-cs"/>
                <a:sym typeface="Geller Text Regular"/>
              </a:rPr>
              <a:t> </a:t>
            </a:r>
            <a:r>
              <a:rPr lang="en-US" sz="1200" b="0" i="0" u="none" strike="noStrike" baseline="0" dirty="0" smtClean="0">
                <a:latin typeface="Georgia" panose="02040502050405020303" pitchFamily="18" charset="0"/>
                <a:ea typeface="+mj-ea"/>
                <a:cs typeface="+mj-cs"/>
                <a:sym typeface="Geller Text Regular"/>
              </a:rPr>
              <a:t>Over </a:t>
            </a:r>
            <a:r>
              <a:rPr lang="en-US" sz="1200" b="0" i="0" u="none" strike="noStrike" baseline="0" dirty="0">
                <a:latin typeface="Georgia" panose="02040502050405020303" pitchFamily="18" charset="0"/>
                <a:ea typeface="+mj-ea"/>
                <a:cs typeface="+mj-cs"/>
                <a:sym typeface="Geller Text Regular"/>
              </a:rPr>
              <a:t>50% of deaths among pre-school children in developing countries are the result of the underlying effects of malnutrition on an illness.</a:t>
            </a:r>
            <a:endParaRPr lang="en-US" baseline="0" dirty="0">
              <a:latin typeface="Georgia" panose="02040502050405020303"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baseline="0" dirty="0" err="1" smtClean="0">
                <a:latin typeface="Georgia" panose="02040502050405020303" pitchFamily="18" charset="0"/>
              </a:rPr>
              <a:t>Činjenica</a:t>
            </a:r>
            <a:r>
              <a:rPr lang="en-US" baseline="0" dirty="0" smtClean="0">
                <a:latin typeface="Georgia" panose="02040502050405020303" pitchFamily="18" charset="0"/>
              </a:rPr>
              <a:t> SDG 3 – </a:t>
            </a:r>
            <a:r>
              <a:rPr lang="en-US" baseline="0" dirty="0" err="1" smtClean="0">
                <a:latin typeface="Georgia" panose="02040502050405020303" pitchFamily="18" charset="0"/>
              </a:rPr>
              <a:t>Cijepljenje</a:t>
            </a:r>
            <a:r>
              <a:rPr lang="en-US" baseline="0" dirty="0" smtClean="0">
                <a:latin typeface="Georgia" panose="02040502050405020303" pitchFamily="18" charset="0"/>
              </a:rPr>
              <a:t> je </a:t>
            </a:r>
            <a:r>
              <a:rPr lang="en-US" baseline="0" dirty="0" err="1" smtClean="0">
                <a:latin typeface="Georgia" panose="02040502050405020303" pitchFamily="18" charset="0"/>
              </a:rPr>
              <a:t>rezultiralo</a:t>
            </a:r>
            <a:r>
              <a:rPr lang="en-US" baseline="0" dirty="0" smtClean="0">
                <a:latin typeface="Georgia" panose="02040502050405020303" pitchFamily="18" charset="0"/>
              </a:rPr>
              <a:t> </a:t>
            </a:r>
            <a:r>
              <a:rPr lang="en-US" baseline="0" dirty="0" err="1" smtClean="0">
                <a:latin typeface="Georgia" panose="02040502050405020303" pitchFamily="18" charset="0"/>
              </a:rPr>
              <a:t>padom</a:t>
            </a:r>
            <a:r>
              <a:rPr lang="en-US" baseline="0" dirty="0" smtClean="0">
                <a:latin typeface="Georgia" panose="02040502050405020303" pitchFamily="18" charset="0"/>
              </a:rPr>
              <a:t> </a:t>
            </a:r>
            <a:r>
              <a:rPr lang="en-US" baseline="0" dirty="0" err="1" smtClean="0">
                <a:latin typeface="Georgia" panose="02040502050405020303" pitchFamily="18" charset="0"/>
              </a:rPr>
              <a:t>smrti</a:t>
            </a:r>
            <a:r>
              <a:rPr lang="en-US" baseline="0" dirty="0" smtClean="0">
                <a:latin typeface="Georgia" panose="02040502050405020303" pitchFamily="18" charset="0"/>
              </a:rPr>
              <a:t> od </a:t>
            </a:r>
            <a:r>
              <a:rPr lang="en-US" baseline="0" dirty="0" err="1" smtClean="0">
                <a:latin typeface="Georgia" panose="02040502050405020303" pitchFamily="18" charset="0"/>
              </a:rPr>
              <a:t>ospica</a:t>
            </a:r>
            <a:r>
              <a:rPr lang="en-US" baseline="0" dirty="0" smtClean="0">
                <a:latin typeface="Georgia" panose="02040502050405020303" pitchFamily="18" charset="0"/>
              </a:rPr>
              <a:t> </a:t>
            </a:r>
            <a:r>
              <a:rPr lang="en-US" baseline="0" dirty="0" err="1" smtClean="0">
                <a:latin typeface="Georgia" panose="02040502050405020303" pitchFamily="18" charset="0"/>
              </a:rPr>
              <a:t>za</a:t>
            </a:r>
            <a:r>
              <a:rPr lang="en-US" baseline="0" dirty="0" smtClean="0">
                <a:latin typeface="Georgia" panose="02040502050405020303" pitchFamily="18" charset="0"/>
              </a:rPr>
              <a:t> 80% u </a:t>
            </a:r>
            <a:r>
              <a:rPr lang="en-US" baseline="0" dirty="0" err="1" smtClean="0">
                <a:latin typeface="Georgia" panose="02040502050405020303" pitchFamily="18" charset="0"/>
              </a:rPr>
              <a:t>razdoblju</a:t>
            </a:r>
            <a:r>
              <a:rPr lang="en-US" baseline="0" dirty="0" smtClean="0">
                <a:latin typeface="Georgia" panose="02040502050405020303" pitchFamily="18" charset="0"/>
              </a:rPr>
              <a:t> 2000.-2017.</a:t>
            </a:r>
            <a:endParaRPr lang="en-US" baseline="0" dirty="0">
              <a:latin typeface="Georgia" panose="02040502050405020303"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b="1" baseline="0" dirty="0">
                <a:latin typeface="Georgia" panose="02040502050405020303" pitchFamily="18" charset="0"/>
              </a:rPr>
              <a:t>SDG 3 fact – Vaccinations resulted in an 80% drop in death from measles in 2000-2017</a:t>
            </a:r>
          </a:p>
          <a:p>
            <a:pPr marL="0" marR="0" lvl="0" indent="0" defTabSz="914400" eaLnBrk="1" fontAlgn="auto" latinLnBrk="0" hangingPunct="1">
              <a:lnSpc>
                <a:spcPct val="100000"/>
              </a:lnSpc>
              <a:spcBef>
                <a:spcPts val="0"/>
              </a:spcBef>
              <a:spcAft>
                <a:spcPts val="0"/>
              </a:spcAft>
              <a:buClrTx/>
              <a:buSzTx/>
              <a:buFontTx/>
              <a:buNone/>
              <a:tabLst/>
              <a:defRPr/>
            </a:pPr>
            <a:endParaRPr lang="en-US" baseline="0" dirty="0">
              <a:latin typeface="Georgia" panose="02040502050405020303" pitchFamily="18" charset="0"/>
            </a:endParaRPr>
          </a:p>
          <a:p>
            <a:r>
              <a:rPr lang="en-US" dirty="0">
                <a:latin typeface="Georgia" panose="02040502050405020303" pitchFamily="18" charset="0"/>
              </a:rPr>
              <a:t>For</a:t>
            </a:r>
            <a:r>
              <a:rPr lang="en-US" baseline="0" dirty="0">
                <a:latin typeface="Georgia" panose="02040502050405020303" pitchFamily="18" charset="0"/>
              </a:rPr>
              <a:t> </a:t>
            </a:r>
            <a:r>
              <a:rPr lang="en-US" dirty="0">
                <a:latin typeface="Georgia" panose="02040502050405020303" pitchFamily="18" charset="0"/>
              </a:rPr>
              <a:t>information and advice on how to get involved in SDG 3 go to</a:t>
            </a:r>
            <a:r>
              <a:rPr lang="en-US" baseline="0" dirty="0">
                <a:latin typeface="Georgia" panose="02040502050405020303" pitchFamily="18" charset="0"/>
              </a:rPr>
              <a:t> </a:t>
            </a:r>
            <a:r>
              <a:rPr lang="en-US" dirty="0">
                <a:latin typeface="Georgia" panose="02040502050405020303" pitchFamily="18" charset="0"/>
              </a:rPr>
              <a:t>globalgoals.org/3</a:t>
            </a:r>
            <a:endParaRPr lang="en-GB" dirty="0">
              <a:latin typeface="Georgia" panose="02040502050405020303" pitchFamily="18" charset="0"/>
            </a:endParaRPr>
          </a:p>
          <a:p>
            <a:endParaRPr lang="en-US" dirty="0"/>
          </a:p>
          <a:p>
            <a:endParaRPr lang="en-US" dirty="0"/>
          </a:p>
        </p:txBody>
      </p:sp>
    </p:spTree>
    <p:extLst>
      <p:ext uri="{BB962C8B-B14F-4D97-AF65-F5344CB8AC3E}">
        <p14:creationId xmlns:p14="http://schemas.microsoft.com/office/powerpoint/2010/main" val="2119071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 name="Shape 1192"/>
          <p:cNvSpPr>
            <a:spLocks noGrp="1" noRot="1" noChangeAspect="1"/>
          </p:cNvSpPr>
          <p:nvPr>
            <p:ph type="sldImg"/>
          </p:nvPr>
        </p:nvSpPr>
        <p:spPr>
          <a:xfrm>
            <a:off x="381000" y="685800"/>
            <a:ext cx="6096000" cy="3429000"/>
          </a:xfrm>
          <a:prstGeom prst="rect">
            <a:avLst/>
          </a:prstGeom>
        </p:spPr>
        <p:txBody>
          <a:bodyPr/>
          <a:lstStyle/>
          <a:p>
            <a:endParaRPr/>
          </a:p>
        </p:txBody>
      </p:sp>
      <p:sp>
        <p:nvSpPr>
          <p:cNvPr id="1193" name="Shape 1193"/>
          <p:cNvSpPr>
            <a:spLocks noGrp="1"/>
          </p:cNvSpPr>
          <p:nvPr>
            <p:ph type="body" sz="quarter" idx="1"/>
          </p:nvPr>
        </p:nvSpPr>
        <p:spPr>
          <a:prstGeom prst="rect">
            <a:avLst/>
          </a:prstGeom>
        </p:spPr>
        <p:txBody>
          <a:bodyPr/>
          <a:lstStyle/>
          <a:p>
            <a:r>
              <a:rPr lang="hr-HR" sz="1200" b="1" i="0" dirty="0" smtClean="0">
                <a:effectLst/>
                <a:latin typeface="Georgia" panose="02040502050405020303" pitchFamily="18" charset="0"/>
                <a:ea typeface="+mj-ea"/>
                <a:cs typeface="+mj-cs"/>
                <a:sym typeface="Geller Text Regular"/>
              </a:rPr>
              <a:t>C</a:t>
            </a:r>
          </a:p>
          <a:p>
            <a:r>
              <a:rPr lang="en-US" sz="1200" b="0" i="0" dirty="0" smtClean="0">
                <a:effectLst/>
                <a:latin typeface="Georgia" panose="02040502050405020303" pitchFamily="18" charset="0"/>
                <a:ea typeface="+mj-ea"/>
                <a:cs typeface="+mj-cs"/>
                <a:sym typeface="Geller Text Regular"/>
              </a:rPr>
              <a:t>It </a:t>
            </a:r>
            <a:r>
              <a:rPr lang="en-US" sz="1200" b="0" i="0" dirty="0">
                <a:effectLst/>
                <a:latin typeface="Georgia" panose="02040502050405020303" pitchFamily="18" charset="0"/>
                <a:ea typeface="+mj-ea"/>
                <a:cs typeface="+mj-cs"/>
                <a:sym typeface="Geller Text Regular"/>
              </a:rPr>
              <a:t>is estimated that globally there are </a:t>
            </a:r>
            <a:r>
              <a:rPr lang="en-US" sz="1200" b="1" i="0" dirty="0">
                <a:effectLst/>
                <a:latin typeface="Georgia" panose="02040502050405020303" pitchFamily="18" charset="0"/>
                <a:ea typeface="+mj-ea"/>
                <a:cs typeface="+mj-cs"/>
                <a:sym typeface="Geller Text Regular"/>
              </a:rPr>
              <a:t>218 million child laborers </a:t>
            </a:r>
            <a:r>
              <a:rPr lang="en-US" sz="1200" b="0" i="0" dirty="0">
                <a:effectLst/>
                <a:latin typeface="Georgia" panose="02040502050405020303" pitchFamily="18" charset="0"/>
                <a:ea typeface="+mj-ea"/>
                <a:cs typeface="+mj-cs"/>
                <a:sym typeface="Geller Text Regular"/>
              </a:rPr>
              <a:t>aged 5 to 17 with 152 million of these children working under hazardous conditions</a:t>
            </a:r>
            <a:r>
              <a:rPr lang="en-US" sz="1200" b="0" i="0" dirty="0" smtClean="0">
                <a:effectLst/>
                <a:latin typeface="Georgia" panose="02040502050405020303" pitchFamily="18" charset="0"/>
                <a:ea typeface="+mj-ea"/>
                <a:cs typeface="+mj-cs"/>
                <a:sym typeface="Geller Text Regular"/>
              </a:rPr>
              <a:t>.</a:t>
            </a:r>
            <a:endParaRPr lang="hr-HR" sz="1200" b="0" i="0" dirty="0" smtClean="0">
              <a:effectLst/>
              <a:latin typeface="Georgia" panose="02040502050405020303" pitchFamily="18" charset="0"/>
              <a:ea typeface="+mj-ea"/>
              <a:cs typeface="+mj-cs"/>
              <a:sym typeface="Geller Text Regular"/>
            </a:endParaRPr>
          </a:p>
          <a:p>
            <a:r>
              <a:rPr lang="en-US" sz="1200" b="0" i="0" dirty="0" err="1" smtClean="0">
                <a:effectLst/>
                <a:latin typeface="Georgia" panose="02040502050405020303" pitchFamily="18" charset="0"/>
                <a:ea typeface="+mj-ea"/>
                <a:cs typeface="+mj-cs"/>
                <a:sym typeface="Geller Text Regular"/>
              </a:rPr>
              <a:t>Procjenjuje</a:t>
            </a:r>
            <a:r>
              <a:rPr lang="en-US" sz="1200" b="0" i="0" dirty="0" smtClean="0">
                <a:effectLst/>
                <a:latin typeface="Georgia" panose="02040502050405020303" pitchFamily="18" charset="0"/>
                <a:ea typeface="+mj-ea"/>
                <a:cs typeface="+mj-cs"/>
                <a:sym typeface="Geller Text Regular"/>
              </a:rPr>
              <a:t> se da u </a:t>
            </a:r>
            <a:r>
              <a:rPr lang="en-US" sz="1200" b="0" i="0" dirty="0" err="1" smtClean="0">
                <a:effectLst/>
                <a:latin typeface="Georgia" panose="02040502050405020303" pitchFamily="18" charset="0"/>
                <a:ea typeface="+mj-ea"/>
                <a:cs typeface="+mj-cs"/>
                <a:sym typeface="Geller Text Regular"/>
              </a:rPr>
              <a:t>svijetu</a:t>
            </a:r>
            <a:r>
              <a:rPr lang="en-US" sz="1200" b="0" i="0" dirty="0" smtClean="0">
                <a:effectLst/>
                <a:latin typeface="Georgia" panose="02040502050405020303" pitchFamily="18" charset="0"/>
                <a:ea typeface="+mj-ea"/>
                <a:cs typeface="+mj-cs"/>
                <a:sym typeface="Geller Text Regular"/>
              </a:rPr>
              <a:t> </a:t>
            </a:r>
            <a:r>
              <a:rPr lang="en-US" sz="1200" b="0" i="0" dirty="0" err="1" smtClean="0">
                <a:effectLst/>
                <a:latin typeface="Georgia" panose="02040502050405020303" pitchFamily="18" charset="0"/>
                <a:ea typeface="+mj-ea"/>
                <a:cs typeface="+mj-cs"/>
                <a:sym typeface="Geller Text Regular"/>
              </a:rPr>
              <a:t>postoji</a:t>
            </a:r>
            <a:r>
              <a:rPr lang="en-US" sz="1200" b="0" i="0" dirty="0" smtClean="0">
                <a:effectLst/>
                <a:latin typeface="Georgia" panose="02040502050405020303" pitchFamily="18" charset="0"/>
                <a:ea typeface="+mj-ea"/>
                <a:cs typeface="+mj-cs"/>
                <a:sym typeface="Geller Text Regular"/>
              </a:rPr>
              <a:t> 218 </a:t>
            </a:r>
            <a:r>
              <a:rPr lang="en-US" sz="1200" b="0" i="0" dirty="0" err="1" smtClean="0">
                <a:effectLst/>
                <a:latin typeface="Georgia" panose="02040502050405020303" pitchFamily="18" charset="0"/>
                <a:ea typeface="+mj-ea"/>
                <a:cs typeface="+mj-cs"/>
                <a:sym typeface="Geller Text Regular"/>
              </a:rPr>
              <a:t>milijuna</a:t>
            </a:r>
            <a:r>
              <a:rPr lang="en-US" sz="1200" b="0" i="0" dirty="0" smtClean="0">
                <a:effectLst/>
                <a:latin typeface="Georgia" panose="02040502050405020303" pitchFamily="18" charset="0"/>
                <a:ea typeface="+mj-ea"/>
                <a:cs typeface="+mj-cs"/>
                <a:sym typeface="Geller Text Regular"/>
              </a:rPr>
              <a:t> </a:t>
            </a:r>
            <a:r>
              <a:rPr lang="en-US" sz="1200" b="0" i="0" dirty="0" err="1" smtClean="0">
                <a:effectLst/>
                <a:latin typeface="Georgia" panose="02040502050405020303" pitchFamily="18" charset="0"/>
                <a:ea typeface="+mj-ea"/>
                <a:cs typeface="+mj-cs"/>
                <a:sym typeface="Geller Text Regular"/>
              </a:rPr>
              <a:t>djece</a:t>
            </a:r>
            <a:r>
              <a:rPr lang="hr-HR" sz="1200" b="0" i="0" dirty="0" smtClean="0">
                <a:effectLst/>
                <a:latin typeface="Georgia" panose="02040502050405020303" pitchFamily="18" charset="0"/>
                <a:ea typeface="+mj-ea"/>
                <a:cs typeface="+mj-cs"/>
                <a:sym typeface="Geller Text Regular"/>
              </a:rPr>
              <a:t> radnika</a:t>
            </a:r>
            <a:r>
              <a:rPr lang="en-US" sz="1200" b="0" i="0" dirty="0" smtClean="0">
                <a:effectLst/>
                <a:latin typeface="Georgia" panose="02040502050405020303" pitchFamily="18" charset="0"/>
                <a:ea typeface="+mj-ea"/>
                <a:cs typeface="+mj-cs"/>
                <a:sym typeface="Geller Text Regular"/>
              </a:rPr>
              <a:t> u </a:t>
            </a:r>
            <a:r>
              <a:rPr lang="en-US" sz="1200" b="0" i="0" dirty="0" err="1" smtClean="0">
                <a:effectLst/>
                <a:latin typeface="Georgia" panose="02040502050405020303" pitchFamily="18" charset="0"/>
                <a:ea typeface="+mj-ea"/>
                <a:cs typeface="+mj-cs"/>
                <a:sym typeface="Geller Text Regular"/>
              </a:rPr>
              <a:t>dobi</a:t>
            </a:r>
            <a:r>
              <a:rPr lang="en-US" sz="1200" b="0" i="0" dirty="0" smtClean="0">
                <a:effectLst/>
                <a:latin typeface="Georgia" panose="02040502050405020303" pitchFamily="18" charset="0"/>
                <a:ea typeface="+mj-ea"/>
                <a:cs typeface="+mj-cs"/>
                <a:sym typeface="Geller Text Regular"/>
              </a:rPr>
              <a:t> od 5 do 17 </a:t>
            </a:r>
            <a:r>
              <a:rPr lang="en-US" sz="1200" b="0" i="0" dirty="0" err="1" smtClean="0">
                <a:effectLst/>
                <a:latin typeface="Georgia" panose="02040502050405020303" pitchFamily="18" charset="0"/>
                <a:ea typeface="+mj-ea"/>
                <a:cs typeface="+mj-cs"/>
                <a:sym typeface="Geller Text Regular"/>
              </a:rPr>
              <a:t>godina</a:t>
            </a:r>
            <a:r>
              <a:rPr lang="en-US" sz="1200" b="0" i="0" dirty="0" smtClean="0">
                <a:effectLst/>
                <a:latin typeface="Georgia" panose="02040502050405020303" pitchFamily="18" charset="0"/>
                <a:ea typeface="+mj-ea"/>
                <a:cs typeface="+mj-cs"/>
                <a:sym typeface="Geller Text Regular"/>
              </a:rPr>
              <a:t>, od </a:t>
            </a:r>
            <a:r>
              <a:rPr lang="en-US" sz="1200" b="0" i="0" dirty="0" err="1" smtClean="0">
                <a:effectLst/>
                <a:latin typeface="Georgia" panose="02040502050405020303" pitchFamily="18" charset="0"/>
                <a:ea typeface="+mj-ea"/>
                <a:cs typeface="+mj-cs"/>
                <a:sym typeface="Geller Text Regular"/>
              </a:rPr>
              <a:t>kojih</a:t>
            </a:r>
            <a:r>
              <a:rPr lang="en-US" sz="1200" b="0" i="0" dirty="0" smtClean="0">
                <a:effectLst/>
                <a:latin typeface="Georgia" panose="02040502050405020303" pitchFamily="18" charset="0"/>
                <a:ea typeface="+mj-ea"/>
                <a:cs typeface="+mj-cs"/>
                <a:sym typeface="Geller Text Regular"/>
              </a:rPr>
              <a:t> 152 </a:t>
            </a:r>
            <a:r>
              <a:rPr lang="en-US" sz="1200" b="0" i="0" dirty="0" err="1" smtClean="0">
                <a:effectLst/>
                <a:latin typeface="Georgia" panose="02040502050405020303" pitchFamily="18" charset="0"/>
                <a:ea typeface="+mj-ea"/>
                <a:cs typeface="+mj-cs"/>
                <a:sym typeface="Geller Text Regular"/>
              </a:rPr>
              <a:t>milijuna</a:t>
            </a:r>
            <a:r>
              <a:rPr lang="en-US" sz="1200" b="0" i="0" dirty="0" smtClean="0">
                <a:effectLst/>
                <a:latin typeface="Georgia" panose="02040502050405020303" pitchFamily="18" charset="0"/>
                <a:ea typeface="+mj-ea"/>
                <a:cs typeface="+mj-cs"/>
                <a:sym typeface="Geller Text Regular"/>
              </a:rPr>
              <a:t> </a:t>
            </a:r>
            <a:r>
              <a:rPr lang="en-US" sz="1200" b="0" i="0" dirty="0" err="1" smtClean="0">
                <a:effectLst/>
                <a:latin typeface="Georgia" panose="02040502050405020303" pitchFamily="18" charset="0"/>
                <a:ea typeface="+mj-ea"/>
                <a:cs typeface="+mj-cs"/>
                <a:sym typeface="Geller Text Regular"/>
              </a:rPr>
              <a:t>radi</a:t>
            </a:r>
            <a:r>
              <a:rPr lang="en-US" sz="1200" b="0" i="0" dirty="0" smtClean="0">
                <a:effectLst/>
                <a:latin typeface="Georgia" panose="02040502050405020303" pitchFamily="18" charset="0"/>
                <a:ea typeface="+mj-ea"/>
                <a:cs typeface="+mj-cs"/>
                <a:sym typeface="Geller Text Regular"/>
              </a:rPr>
              <a:t> u </a:t>
            </a:r>
            <a:r>
              <a:rPr lang="en-US" sz="1200" b="0" i="0" dirty="0" err="1" smtClean="0">
                <a:effectLst/>
                <a:latin typeface="Georgia" panose="02040502050405020303" pitchFamily="18" charset="0"/>
                <a:ea typeface="+mj-ea"/>
                <a:cs typeface="+mj-cs"/>
                <a:sym typeface="Geller Text Regular"/>
              </a:rPr>
              <a:t>opasnim</a:t>
            </a:r>
            <a:r>
              <a:rPr lang="en-US" sz="1200" b="0" i="0" dirty="0" smtClean="0">
                <a:effectLst/>
                <a:latin typeface="Georgia" panose="02040502050405020303" pitchFamily="18" charset="0"/>
                <a:ea typeface="+mj-ea"/>
                <a:cs typeface="+mj-cs"/>
                <a:sym typeface="Geller Text Regular"/>
              </a:rPr>
              <a:t> </a:t>
            </a:r>
            <a:r>
              <a:rPr lang="en-US" sz="1200" b="0" i="0" dirty="0" err="1" smtClean="0">
                <a:effectLst/>
                <a:latin typeface="Georgia" panose="02040502050405020303" pitchFamily="18" charset="0"/>
                <a:ea typeface="+mj-ea"/>
                <a:cs typeface="+mj-cs"/>
                <a:sym typeface="Geller Text Regular"/>
              </a:rPr>
              <a:t>uvjetima</a:t>
            </a:r>
            <a:r>
              <a:rPr lang="en-US" sz="1200" b="0" i="0" dirty="0" smtClean="0">
                <a:effectLst/>
                <a:latin typeface="Georgia" panose="02040502050405020303" pitchFamily="18" charset="0"/>
                <a:ea typeface="+mj-ea"/>
                <a:cs typeface="+mj-cs"/>
                <a:sym typeface="Geller Text Regular"/>
              </a:rPr>
              <a:t>.</a:t>
            </a:r>
            <a:endParaRPr lang="en-US" sz="1200" b="0" i="0" dirty="0">
              <a:effectLst/>
              <a:latin typeface="Georgia" panose="02040502050405020303" pitchFamily="18" charset="0"/>
              <a:ea typeface="+mj-ea"/>
              <a:cs typeface="+mj-cs"/>
              <a:sym typeface="Geller Text Regular"/>
            </a:endParaRPr>
          </a:p>
          <a:p>
            <a:endParaRPr lang="en-US" sz="1200" b="0" i="0" dirty="0">
              <a:solidFill>
                <a:srgbClr val="FF0000"/>
              </a:solidFill>
              <a:effectLst/>
              <a:latin typeface="Georgia" panose="02040502050405020303" pitchFamily="18" charset="0"/>
              <a:ea typeface="+mj-ea"/>
              <a:cs typeface="+mj-cs"/>
              <a:sym typeface="Geller Text Regular"/>
            </a:endParaRPr>
          </a:p>
          <a:p>
            <a:r>
              <a:rPr lang="en-US" sz="1200" b="0" i="0" dirty="0">
                <a:solidFill>
                  <a:srgbClr val="FF0000"/>
                </a:solidFill>
                <a:effectLst/>
                <a:latin typeface="Georgia" panose="02040502050405020303" pitchFamily="18" charset="0"/>
                <a:ea typeface="+mj-ea"/>
                <a:cs typeface="+mj-cs"/>
                <a:sym typeface="Geller Text Regular"/>
              </a:rPr>
              <a:t>When</a:t>
            </a:r>
            <a:r>
              <a:rPr lang="en-US" sz="1200" b="0" i="0" baseline="0" dirty="0">
                <a:solidFill>
                  <a:srgbClr val="FF0000"/>
                </a:solidFill>
                <a:effectLst/>
                <a:latin typeface="Georgia" panose="02040502050405020303" pitchFamily="18" charset="0"/>
                <a:ea typeface="+mj-ea"/>
                <a:cs typeface="+mj-cs"/>
                <a:sym typeface="Geller Text Regular"/>
              </a:rPr>
              <a:t> children are working they are not able to receive a good education.</a:t>
            </a:r>
            <a:endParaRPr lang="en-US" dirty="0">
              <a:solidFill>
                <a:srgbClr val="FF0000"/>
              </a:solidFill>
              <a:latin typeface="Georgia" panose="02040502050405020303" pitchFamily="18" charset="0"/>
            </a:endParaRPr>
          </a:p>
          <a:p>
            <a:r>
              <a:rPr lang="en-US" dirty="0">
                <a:solidFill>
                  <a:srgbClr val="FF0000"/>
                </a:solidFill>
                <a:latin typeface="Georgia" panose="02040502050405020303" pitchFamily="18" charset="0"/>
              </a:rPr>
              <a:t>theworldcounts.com/stories/child-labor-facts-and-statistics</a:t>
            </a:r>
          </a:p>
          <a:p>
            <a:endParaRPr lang="en-US" dirty="0">
              <a:solidFill>
                <a:srgbClr val="FF0000"/>
              </a:solidFill>
              <a:latin typeface="Georgia" panose="02040502050405020303" pitchFamily="18" charset="0"/>
            </a:endParaRPr>
          </a:p>
          <a:p>
            <a:r>
              <a:rPr lang="en-US" b="1" dirty="0">
                <a:solidFill>
                  <a:srgbClr val="FF0000"/>
                </a:solidFill>
                <a:latin typeface="Georgia" panose="02040502050405020303" pitchFamily="18" charset="0"/>
              </a:rPr>
              <a:t>SDG 4 fact – over 600 million children don’t get a basic level</a:t>
            </a:r>
            <a:r>
              <a:rPr lang="en-US" b="1" baseline="0" dirty="0">
                <a:solidFill>
                  <a:srgbClr val="FF0000"/>
                </a:solidFill>
                <a:latin typeface="Georgia" panose="02040502050405020303" pitchFamily="18" charset="0"/>
              </a:rPr>
              <a:t> of education in </a:t>
            </a:r>
            <a:r>
              <a:rPr lang="en-US" b="1" baseline="0" dirty="0">
                <a:latin typeface="Georgia" panose="02040502050405020303" pitchFamily="18" charset="0"/>
              </a:rPr>
              <a:t>reading and mathematics</a:t>
            </a:r>
            <a:r>
              <a:rPr lang="en-US" b="1" baseline="0" dirty="0" smtClean="0">
                <a:latin typeface="Georgia" panose="02040502050405020303" pitchFamily="18" charset="0"/>
              </a:rPr>
              <a:t>.</a:t>
            </a:r>
            <a:endParaRPr lang="hr-HR" b="1" baseline="0" dirty="0" smtClean="0">
              <a:latin typeface="Georgia" panose="02040502050405020303" pitchFamily="18" charset="0"/>
            </a:endParaRPr>
          </a:p>
          <a:p>
            <a:r>
              <a:rPr lang="en-US" b="1" dirty="0" err="1" smtClean="0">
                <a:latin typeface="Georgia" panose="02040502050405020303" pitchFamily="18" charset="0"/>
              </a:rPr>
              <a:t>Činjenica</a:t>
            </a:r>
            <a:r>
              <a:rPr lang="en-US" b="1" dirty="0" smtClean="0">
                <a:latin typeface="Georgia" panose="02040502050405020303" pitchFamily="18" charset="0"/>
              </a:rPr>
              <a:t> SDG 4 – </a:t>
            </a:r>
            <a:r>
              <a:rPr lang="en-US" b="1" dirty="0" err="1" smtClean="0">
                <a:latin typeface="Georgia" panose="02040502050405020303" pitchFamily="18" charset="0"/>
              </a:rPr>
              <a:t>više</a:t>
            </a:r>
            <a:r>
              <a:rPr lang="en-US" b="1" dirty="0" smtClean="0">
                <a:latin typeface="Georgia" panose="02040502050405020303" pitchFamily="18" charset="0"/>
              </a:rPr>
              <a:t> od 600 </a:t>
            </a:r>
            <a:r>
              <a:rPr lang="en-US" b="1" dirty="0" err="1" smtClean="0">
                <a:latin typeface="Georgia" panose="02040502050405020303" pitchFamily="18" charset="0"/>
              </a:rPr>
              <a:t>milijuna</a:t>
            </a:r>
            <a:r>
              <a:rPr lang="en-US" b="1" dirty="0" smtClean="0">
                <a:latin typeface="Georgia" panose="02040502050405020303" pitchFamily="18" charset="0"/>
              </a:rPr>
              <a:t> </a:t>
            </a:r>
            <a:r>
              <a:rPr lang="en-US" b="1" dirty="0" err="1" smtClean="0">
                <a:latin typeface="Georgia" panose="02040502050405020303" pitchFamily="18" charset="0"/>
              </a:rPr>
              <a:t>djece</a:t>
            </a:r>
            <a:r>
              <a:rPr lang="en-US" b="1" dirty="0" smtClean="0">
                <a:latin typeface="Georgia" panose="02040502050405020303" pitchFamily="18" charset="0"/>
              </a:rPr>
              <a:t> ne </a:t>
            </a:r>
            <a:r>
              <a:rPr lang="en-US" b="1" dirty="0" err="1" smtClean="0">
                <a:latin typeface="Georgia" panose="02040502050405020303" pitchFamily="18" charset="0"/>
              </a:rPr>
              <a:t>dobiva</a:t>
            </a:r>
            <a:r>
              <a:rPr lang="en-US" b="1" dirty="0" smtClean="0">
                <a:latin typeface="Georgia" panose="02040502050405020303" pitchFamily="18" charset="0"/>
              </a:rPr>
              <a:t> </a:t>
            </a:r>
            <a:r>
              <a:rPr lang="en-US" b="1" dirty="0" err="1" smtClean="0">
                <a:latin typeface="Georgia" panose="02040502050405020303" pitchFamily="18" charset="0"/>
              </a:rPr>
              <a:t>osnovnu</a:t>
            </a:r>
            <a:r>
              <a:rPr lang="en-US" b="1" dirty="0" smtClean="0">
                <a:latin typeface="Georgia" panose="02040502050405020303" pitchFamily="18" charset="0"/>
              </a:rPr>
              <a:t> </a:t>
            </a:r>
            <a:r>
              <a:rPr lang="en-US" b="1" dirty="0" err="1" smtClean="0">
                <a:latin typeface="Georgia" panose="02040502050405020303" pitchFamily="18" charset="0"/>
              </a:rPr>
              <a:t>razinu</a:t>
            </a:r>
            <a:r>
              <a:rPr lang="en-US" b="1" dirty="0" smtClean="0">
                <a:latin typeface="Georgia" panose="02040502050405020303" pitchFamily="18" charset="0"/>
              </a:rPr>
              <a:t> </a:t>
            </a:r>
            <a:r>
              <a:rPr lang="en-US" b="1" dirty="0" err="1" smtClean="0">
                <a:latin typeface="Georgia" panose="02040502050405020303" pitchFamily="18" charset="0"/>
              </a:rPr>
              <a:t>obrazovanja</a:t>
            </a:r>
            <a:r>
              <a:rPr lang="en-US" b="1" dirty="0" smtClean="0">
                <a:latin typeface="Georgia" panose="02040502050405020303" pitchFamily="18" charset="0"/>
              </a:rPr>
              <a:t> u </a:t>
            </a:r>
            <a:r>
              <a:rPr lang="en-US" b="1" dirty="0" err="1" smtClean="0">
                <a:latin typeface="Georgia" panose="02040502050405020303" pitchFamily="18" charset="0"/>
              </a:rPr>
              <a:t>čitanju</a:t>
            </a:r>
            <a:r>
              <a:rPr lang="en-US" b="1" dirty="0" smtClean="0">
                <a:latin typeface="Georgia" panose="02040502050405020303" pitchFamily="18" charset="0"/>
              </a:rPr>
              <a:t> </a:t>
            </a:r>
            <a:r>
              <a:rPr lang="en-US" b="1" dirty="0" err="1" smtClean="0">
                <a:latin typeface="Georgia" panose="02040502050405020303" pitchFamily="18" charset="0"/>
              </a:rPr>
              <a:t>i</a:t>
            </a:r>
            <a:r>
              <a:rPr lang="en-US" b="1" dirty="0" smtClean="0">
                <a:latin typeface="Georgia" panose="02040502050405020303" pitchFamily="18" charset="0"/>
              </a:rPr>
              <a:t> </a:t>
            </a:r>
            <a:r>
              <a:rPr lang="en-US" b="1" dirty="0" err="1" smtClean="0">
                <a:latin typeface="Georgia" panose="02040502050405020303" pitchFamily="18" charset="0"/>
              </a:rPr>
              <a:t>matematici</a:t>
            </a:r>
            <a:r>
              <a:rPr lang="en-US" b="1" dirty="0" smtClean="0">
                <a:latin typeface="Georgia" panose="02040502050405020303" pitchFamily="18" charset="0"/>
              </a:rPr>
              <a:t>.</a:t>
            </a:r>
            <a:endParaRPr lang="en-US" b="1" dirty="0">
              <a:latin typeface="Georgia" panose="02040502050405020303" pitchFamily="18" charset="0"/>
            </a:endParaRPr>
          </a:p>
          <a:p>
            <a:endParaRPr lang="en-US" dirty="0">
              <a:latin typeface="Georgia" panose="02040502050405020303" pitchFamily="18" charset="0"/>
            </a:endParaRPr>
          </a:p>
          <a:p>
            <a:r>
              <a:rPr lang="en-US" dirty="0">
                <a:latin typeface="Georgia" panose="02040502050405020303" pitchFamily="18" charset="0"/>
              </a:rPr>
              <a:t>For information and advice on how to get involved in SDG 4 go to</a:t>
            </a:r>
            <a:r>
              <a:rPr lang="en-US" baseline="0" dirty="0">
                <a:latin typeface="Georgia" panose="02040502050405020303" pitchFamily="18" charset="0"/>
              </a:rPr>
              <a:t> </a:t>
            </a:r>
            <a:r>
              <a:rPr lang="en-US" dirty="0">
                <a:solidFill>
                  <a:srgbClr val="0070C0"/>
                </a:solidFill>
                <a:latin typeface="Georgia" panose="02040502050405020303" pitchFamily="18" charset="0"/>
              </a:rPr>
              <a:t>globalgoals.org/4</a:t>
            </a:r>
            <a:endParaRPr lang="en-US" dirty="0">
              <a:latin typeface="Georgia" panose="02040502050405020303" pitchFamily="18" charset="0"/>
            </a:endParaRPr>
          </a:p>
          <a:p>
            <a:endParaRPr lang="en-US" dirty="0"/>
          </a:p>
          <a:p>
            <a:endParaRPr lang="en-US" dirty="0"/>
          </a:p>
          <a:p>
            <a:endParaRPr lang="en-US" dirty="0"/>
          </a:p>
        </p:txBody>
      </p:sp>
    </p:spTree>
    <p:extLst>
      <p:ext uri="{BB962C8B-B14F-4D97-AF65-F5344CB8AC3E}">
        <p14:creationId xmlns:p14="http://schemas.microsoft.com/office/powerpoint/2010/main" val="2190526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 name="Shape 1192"/>
          <p:cNvSpPr>
            <a:spLocks noGrp="1" noRot="1" noChangeAspect="1"/>
          </p:cNvSpPr>
          <p:nvPr>
            <p:ph type="sldImg"/>
          </p:nvPr>
        </p:nvSpPr>
        <p:spPr>
          <a:xfrm>
            <a:off x="381000" y="685800"/>
            <a:ext cx="6096000" cy="3429000"/>
          </a:xfrm>
          <a:prstGeom prst="rect">
            <a:avLst/>
          </a:prstGeom>
        </p:spPr>
        <p:txBody>
          <a:bodyPr/>
          <a:lstStyle/>
          <a:p>
            <a:endParaRPr/>
          </a:p>
        </p:txBody>
      </p:sp>
      <p:sp>
        <p:nvSpPr>
          <p:cNvPr id="1193" name="Shape 1193"/>
          <p:cNvSpPr>
            <a:spLocks noGrp="1"/>
          </p:cNvSpPr>
          <p:nvPr>
            <p:ph type="body" sz="quarter" idx="1"/>
          </p:nvPr>
        </p:nvSpPr>
        <p:spPr>
          <a:prstGeom prst="rect">
            <a:avLst/>
          </a:prstGeom>
        </p:spPr>
        <p:txBody>
          <a:bodyPr/>
          <a:lstStyle/>
          <a:p>
            <a:r>
              <a:rPr lang="hr-HR" b="1" dirty="0" smtClean="0">
                <a:latin typeface="Georgia" panose="02040502050405020303" pitchFamily="18" charset="0"/>
              </a:rPr>
              <a:t>SVA TRI</a:t>
            </a:r>
          </a:p>
          <a:p>
            <a:r>
              <a:rPr lang="hr-HR" dirty="0" smtClean="0">
                <a:latin typeface="Georgia" panose="02040502050405020303" pitchFamily="18" charset="0"/>
              </a:rPr>
              <a:t>Sve je to uključeno u 5 ciljeva za SDG 5. Nedostatak rodne ravnopravnosti nije samo pitanje ljudskih prava, to je rasipanje svjetskog ljudskog potencijala. SDG 5 govori o postizanju rodne ravnopravnosti i osnaživanju žena i djevojčica.</a:t>
            </a:r>
          </a:p>
          <a:p>
            <a:endParaRPr lang="hr-HR" dirty="0" smtClean="0">
              <a:latin typeface="Georgia" panose="02040502050405020303" pitchFamily="18" charset="0"/>
            </a:endParaRPr>
          </a:p>
          <a:p>
            <a:r>
              <a:rPr lang="hr-HR" dirty="0" smtClean="0">
                <a:latin typeface="Georgia" panose="02040502050405020303" pitchFamily="18" charset="0"/>
              </a:rPr>
              <a:t>Činjenica SDG 5 – 1 od 3 žene doživjela je fizičko i/ili seksualno nasilje</a:t>
            </a:r>
          </a:p>
          <a:p>
            <a:r>
              <a:rPr lang="en-US" dirty="0" smtClean="0">
                <a:latin typeface="Georgia" panose="02040502050405020303" pitchFamily="18" charset="0"/>
              </a:rPr>
              <a:t>These </a:t>
            </a:r>
            <a:r>
              <a:rPr lang="en-US" dirty="0">
                <a:latin typeface="Georgia" panose="02040502050405020303" pitchFamily="18" charset="0"/>
              </a:rPr>
              <a:t>are all included in the 5 targets for SDG 5. Lack of gender equality is not just a human rights issue, it is a waste of the world’s human potential. SDG 5 is about achieving gender equality and empowering women and girls.</a:t>
            </a:r>
          </a:p>
          <a:p>
            <a:endParaRPr lang="en-US" dirty="0">
              <a:latin typeface="Georgia" panose="02040502050405020303" pitchFamily="18" charset="0"/>
            </a:endParaRPr>
          </a:p>
          <a:p>
            <a:r>
              <a:rPr lang="en-US" b="1" dirty="0">
                <a:latin typeface="Georgia" panose="02040502050405020303" pitchFamily="18" charset="0"/>
              </a:rPr>
              <a:t>SDG 5 fact – 1 in 3 women have experienced physical and/or sexual violence </a:t>
            </a:r>
          </a:p>
          <a:p>
            <a:endParaRPr lang="en-US" dirty="0">
              <a:latin typeface="Georgia" panose="02040502050405020303" pitchFamily="18" charset="0"/>
            </a:endParaRPr>
          </a:p>
          <a:p>
            <a:r>
              <a:rPr lang="en-US" dirty="0">
                <a:latin typeface="Georgia" panose="02040502050405020303" pitchFamily="18" charset="0"/>
              </a:rPr>
              <a:t>For information and idea on how to get involved in SDG 5 go to</a:t>
            </a:r>
            <a:r>
              <a:rPr lang="en-US" baseline="0" dirty="0">
                <a:latin typeface="Georgia" panose="02040502050405020303" pitchFamily="18" charset="0"/>
              </a:rPr>
              <a:t> </a:t>
            </a:r>
            <a:r>
              <a:rPr lang="en-US" dirty="0">
                <a:latin typeface="Georgia" panose="02040502050405020303" pitchFamily="18" charset="0"/>
              </a:rPr>
              <a:t>globalgoals.org/5</a:t>
            </a:r>
          </a:p>
        </p:txBody>
      </p:sp>
    </p:spTree>
    <p:extLst>
      <p:ext uri="{BB962C8B-B14F-4D97-AF65-F5344CB8AC3E}">
        <p14:creationId xmlns:p14="http://schemas.microsoft.com/office/powerpoint/2010/main" val="3754870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 name="Shape 1192"/>
          <p:cNvSpPr>
            <a:spLocks noGrp="1" noRot="1" noChangeAspect="1"/>
          </p:cNvSpPr>
          <p:nvPr>
            <p:ph type="sldImg"/>
          </p:nvPr>
        </p:nvSpPr>
        <p:spPr>
          <a:xfrm>
            <a:off x="381000" y="685800"/>
            <a:ext cx="6096000" cy="3429000"/>
          </a:xfrm>
          <a:prstGeom prst="rect">
            <a:avLst/>
          </a:prstGeom>
        </p:spPr>
        <p:txBody>
          <a:bodyPr/>
          <a:lstStyle/>
          <a:p>
            <a:endParaRPr/>
          </a:p>
        </p:txBody>
      </p:sp>
      <p:sp>
        <p:nvSpPr>
          <p:cNvPr id="1193" name="Shape 1193"/>
          <p:cNvSpPr>
            <a:spLocks noGrp="1"/>
          </p:cNvSpPr>
          <p:nvPr>
            <p:ph type="body" sz="quarter" idx="1"/>
          </p:nvPr>
        </p:nvSpPr>
        <p:spPr>
          <a:prstGeom prst="rect">
            <a:avLst/>
          </a:prstGeom>
        </p:spPr>
        <p:txBody>
          <a:bodyPr/>
          <a:lstStyle/>
          <a:p>
            <a:r>
              <a:rPr lang="hr-HR" sz="1200" b="1" i="0" u="none" strike="noStrike" baseline="0" dirty="0" smtClean="0">
                <a:latin typeface="Georgia" panose="02040502050405020303" pitchFamily="18" charset="0"/>
                <a:ea typeface="+mj-ea"/>
                <a:cs typeface="+mj-cs"/>
                <a:sym typeface="Geller Text Regular"/>
              </a:rPr>
              <a:t>C</a:t>
            </a:r>
          </a:p>
          <a:p>
            <a:r>
              <a:rPr lang="hr-HR" sz="1200" b="0" i="0" u="none" strike="noStrike" baseline="0" dirty="0" smtClean="0">
                <a:latin typeface="Georgia" panose="02040502050405020303" pitchFamily="18" charset="0"/>
                <a:ea typeface="+mj-ea"/>
                <a:cs typeface="+mj-cs"/>
                <a:sym typeface="Geller Text Regular"/>
              </a:rPr>
              <a:t>2 milijarde litara otpadnih voda koje koristi čovječanstvo svaki dan se ispusti u rijeke i mora, odnosno više od 23.000 litara u sekundi.</a:t>
            </a:r>
          </a:p>
          <a:p>
            <a:endParaRPr lang="hr-HR" sz="1200" b="0" i="0" u="none" strike="noStrike" baseline="0" dirty="0" smtClean="0">
              <a:latin typeface="Georgia" panose="02040502050405020303" pitchFamily="18" charset="0"/>
              <a:ea typeface="+mj-ea"/>
              <a:cs typeface="+mj-cs"/>
              <a:sym typeface="Geller Text Regular"/>
            </a:endParaRPr>
          </a:p>
          <a:p>
            <a:r>
              <a:rPr lang="hr-HR" sz="1200" b="0" i="0" u="none" strike="noStrike" baseline="0" dirty="0" smtClean="0">
                <a:latin typeface="Georgia" panose="02040502050405020303" pitchFamily="18" charset="0"/>
                <a:ea typeface="+mj-ea"/>
                <a:cs typeface="+mj-cs"/>
                <a:sym typeface="Geller Text Regular"/>
              </a:rPr>
              <a:t>Svake godine u prirodu se ispusti 730 milijardi litara otpadnih voda zbog curenja, nedostatka uređaja za pročišćavanje itd.</a:t>
            </a:r>
          </a:p>
          <a:p>
            <a:endParaRPr lang="hr-HR" sz="1200" b="0" i="0" u="none" strike="noStrike" baseline="0" dirty="0" smtClean="0">
              <a:latin typeface="Georgia" panose="02040502050405020303" pitchFamily="18" charset="0"/>
              <a:ea typeface="+mj-ea"/>
              <a:cs typeface="+mj-cs"/>
              <a:sym typeface="Geller Text Regular"/>
            </a:endParaRPr>
          </a:p>
          <a:p>
            <a:r>
              <a:rPr lang="hr-HR" sz="1200" b="0" i="0" u="none" strike="noStrike" baseline="0" dirty="0" smtClean="0">
                <a:latin typeface="Georgia" panose="02040502050405020303" pitchFamily="18" charset="0"/>
                <a:ea typeface="+mj-ea"/>
                <a:cs typeface="+mj-cs"/>
                <a:sym typeface="Geller Text Regular"/>
              </a:rPr>
              <a:t>Činjenica SDG 6 – Nedostatak vode pogađa više od 40% svjetske populacije</a:t>
            </a:r>
          </a:p>
          <a:p>
            <a:r>
              <a:rPr lang="en-US" sz="1200" b="0" i="0" u="none" strike="noStrike" baseline="0" dirty="0" smtClean="0">
                <a:latin typeface="Georgia" panose="02040502050405020303" pitchFamily="18" charset="0"/>
                <a:ea typeface="+mj-ea"/>
                <a:cs typeface="+mj-cs"/>
                <a:sym typeface="Geller Text Regular"/>
              </a:rPr>
              <a:t>2 </a:t>
            </a:r>
            <a:r>
              <a:rPr lang="en-US" sz="1200" b="0" i="0" u="none" strike="noStrike" baseline="0" dirty="0">
                <a:latin typeface="Georgia" panose="02040502050405020303" pitchFamily="18" charset="0"/>
                <a:ea typeface="+mj-ea"/>
                <a:cs typeface="+mj-cs"/>
                <a:sym typeface="Geller Text Regular"/>
              </a:rPr>
              <a:t>billion </a:t>
            </a:r>
            <a:r>
              <a:rPr lang="en-US" sz="1200" b="0" i="0" u="none" strike="noStrike" baseline="0" dirty="0" err="1">
                <a:latin typeface="Georgia" panose="02040502050405020303" pitchFamily="18" charset="0"/>
                <a:ea typeface="+mj-ea"/>
                <a:cs typeface="+mj-cs"/>
                <a:sym typeface="Geller Text Regular"/>
              </a:rPr>
              <a:t>litres</a:t>
            </a:r>
            <a:r>
              <a:rPr lang="en-US" sz="1200" b="0" i="0" u="none" strike="noStrike" baseline="0" dirty="0">
                <a:latin typeface="Georgia" panose="02040502050405020303" pitchFamily="18" charset="0"/>
                <a:ea typeface="+mj-ea"/>
                <a:cs typeface="+mj-cs"/>
                <a:sym typeface="Geller Text Regular"/>
              </a:rPr>
              <a:t> of wastewater used by humankind are discharged each day into the rivers and seas, or more than 23,000 </a:t>
            </a:r>
            <a:r>
              <a:rPr lang="en-US" sz="1200" b="0" i="0" u="none" strike="noStrike" baseline="0" dirty="0" err="1">
                <a:latin typeface="Georgia" panose="02040502050405020303" pitchFamily="18" charset="0"/>
                <a:ea typeface="+mj-ea"/>
                <a:cs typeface="+mj-cs"/>
                <a:sym typeface="Geller Text Regular"/>
              </a:rPr>
              <a:t>litres</a:t>
            </a:r>
            <a:r>
              <a:rPr lang="en-US" sz="1200" b="0" i="0" u="none" strike="noStrike" baseline="0" dirty="0">
                <a:latin typeface="Georgia" panose="02040502050405020303" pitchFamily="18" charset="0"/>
                <a:ea typeface="+mj-ea"/>
                <a:cs typeface="+mj-cs"/>
                <a:sym typeface="Geller Text Regular"/>
              </a:rPr>
              <a:t> per second. </a:t>
            </a:r>
          </a:p>
          <a:p>
            <a:endParaRPr lang="en-US" sz="1200" b="0" i="0" u="none" strike="noStrike" baseline="0" dirty="0">
              <a:latin typeface="Georgia" panose="02040502050405020303" pitchFamily="18" charset="0"/>
              <a:ea typeface="+mj-ea"/>
              <a:cs typeface="+mj-cs"/>
              <a:sym typeface="Geller Text Regular"/>
            </a:endParaRPr>
          </a:p>
          <a:p>
            <a:r>
              <a:rPr lang="en-US" sz="1200" b="0" i="0" u="none" strike="noStrike" baseline="0" dirty="0">
                <a:latin typeface="Georgia" panose="02040502050405020303" pitchFamily="18" charset="0"/>
                <a:ea typeface="+mj-ea"/>
                <a:cs typeface="+mj-cs"/>
                <a:sym typeface="Geller Text Regular"/>
              </a:rPr>
              <a:t>Each year, 730 billion </a:t>
            </a:r>
            <a:r>
              <a:rPr lang="en-US" sz="1200" b="0" i="0" u="none" strike="noStrike" baseline="0" dirty="0" err="1">
                <a:latin typeface="Georgia" panose="02040502050405020303" pitchFamily="18" charset="0"/>
                <a:ea typeface="+mj-ea"/>
                <a:cs typeface="+mj-cs"/>
                <a:sym typeface="Geller Text Regular"/>
              </a:rPr>
              <a:t>litres</a:t>
            </a:r>
            <a:r>
              <a:rPr lang="en-US" sz="1200" b="0" i="0" u="none" strike="noStrike" baseline="0" dirty="0">
                <a:latin typeface="Georgia" panose="02040502050405020303" pitchFamily="18" charset="0"/>
                <a:ea typeface="+mj-ea"/>
                <a:cs typeface="+mj-cs"/>
                <a:sym typeface="Geller Text Regular"/>
              </a:rPr>
              <a:t> of wastewater is discharged into nature because of leaks, a lack of treatment plants, etc.</a:t>
            </a:r>
          </a:p>
          <a:p>
            <a:endParaRPr lang="en-US" sz="1200" b="0" i="0" u="none" strike="noStrike" baseline="0" dirty="0">
              <a:latin typeface="Georgia" panose="02040502050405020303" pitchFamily="18" charset="0"/>
              <a:ea typeface="+mj-ea"/>
              <a:cs typeface="+mj-cs"/>
              <a:sym typeface="Geller Text Regular"/>
            </a:endParaRPr>
          </a:p>
          <a:p>
            <a:r>
              <a:rPr lang="en-US" sz="1200" b="1" i="0" u="none" strike="noStrike" baseline="0" dirty="0">
                <a:latin typeface="Georgia" panose="02040502050405020303" pitchFamily="18" charset="0"/>
                <a:ea typeface="+mj-ea"/>
                <a:cs typeface="+mj-cs"/>
                <a:sym typeface="Geller Text Regular"/>
              </a:rPr>
              <a:t>SDG 6 fact – Lack of water affects more than 40% of the world’s population</a:t>
            </a:r>
          </a:p>
          <a:p>
            <a:endParaRPr lang="en-US" sz="1200" b="0" i="0" u="none" strike="noStrike" baseline="0" dirty="0">
              <a:latin typeface="Georgia" panose="02040502050405020303" pitchFamily="18" charset="0"/>
              <a:ea typeface="+mj-ea"/>
              <a:cs typeface="+mj-cs"/>
              <a:sym typeface="Geller Text Regular"/>
            </a:endParaRPr>
          </a:p>
          <a:p>
            <a:r>
              <a:rPr lang="en-US" dirty="0">
                <a:latin typeface="Georgia" panose="02040502050405020303" pitchFamily="18" charset="0"/>
              </a:rPr>
              <a:t>For information and advice on how to get involved in SDG 6 go to</a:t>
            </a:r>
            <a:r>
              <a:rPr lang="en-US" baseline="0" dirty="0">
                <a:latin typeface="Georgia" panose="02040502050405020303" pitchFamily="18" charset="0"/>
              </a:rPr>
              <a:t> </a:t>
            </a:r>
            <a:r>
              <a:rPr lang="en-US" dirty="0">
                <a:latin typeface="Georgia" panose="02040502050405020303" pitchFamily="18" charset="0"/>
              </a:rPr>
              <a:t>globalgoals.org/6</a:t>
            </a:r>
          </a:p>
        </p:txBody>
      </p:sp>
    </p:spTree>
    <p:extLst>
      <p:ext uri="{BB962C8B-B14F-4D97-AF65-F5344CB8AC3E}">
        <p14:creationId xmlns:p14="http://schemas.microsoft.com/office/powerpoint/2010/main" val="3846748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3ECF4EE3-9B96-4173-A4B9-F49BF5503697}" type="datetimeFigureOut">
              <a:rPr lang="el-GR" smtClean="0"/>
              <a:t>23/2/2024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B04ED50-19D6-4C3E-96E2-3AAC2234B2E7}" type="slidenum">
              <a:rPr lang="el-GR" smtClean="0"/>
              <a:t>‹#›</a:t>
            </a:fld>
            <a:endParaRPr lang="el-GR"/>
          </a:p>
        </p:txBody>
      </p:sp>
    </p:spTree>
    <p:extLst>
      <p:ext uri="{BB962C8B-B14F-4D97-AF65-F5344CB8AC3E}">
        <p14:creationId xmlns:p14="http://schemas.microsoft.com/office/powerpoint/2010/main" val="1088031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3ECF4EE3-9B96-4173-A4B9-F49BF5503697}" type="datetimeFigureOut">
              <a:rPr lang="el-GR" smtClean="0"/>
              <a:t>23/2/2024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B04ED50-19D6-4C3E-96E2-3AAC2234B2E7}" type="slidenum">
              <a:rPr lang="el-GR" smtClean="0"/>
              <a:t>‹#›</a:t>
            </a:fld>
            <a:endParaRPr lang="el-GR"/>
          </a:p>
        </p:txBody>
      </p:sp>
    </p:spTree>
    <p:extLst>
      <p:ext uri="{BB962C8B-B14F-4D97-AF65-F5344CB8AC3E}">
        <p14:creationId xmlns:p14="http://schemas.microsoft.com/office/powerpoint/2010/main" val="2704881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3ECF4EE3-9B96-4173-A4B9-F49BF5503697}" type="datetimeFigureOut">
              <a:rPr lang="el-GR" smtClean="0"/>
              <a:t>23/2/2024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B04ED50-19D6-4C3E-96E2-3AAC2234B2E7}" type="slidenum">
              <a:rPr lang="el-GR" smtClean="0"/>
              <a:t>‹#›</a:t>
            </a:fld>
            <a:endParaRPr lang="el-GR"/>
          </a:p>
        </p:txBody>
      </p:sp>
    </p:spTree>
    <p:extLst>
      <p:ext uri="{BB962C8B-B14F-4D97-AF65-F5344CB8AC3E}">
        <p14:creationId xmlns:p14="http://schemas.microsoft.com/office/powerpoint/2010/main" val="1796291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Number Content">
    <p:spTree>
      <p:nvGrpSpPr>
        <p:cNvPr id="1" name=""/>
        <p:cNvGrpSpPr/>
        <p:nvPr/>
      </p:nvGrpSpPr>
      <p:grpSpPr>
        <a:xfrm>
          <a:off x="0" y="0"/>
          <a:ext cx="0" cy="0"/>
          <a:chOff x="0" y="0"/>
          <a:chExt cx="0" cy="0"/>
        </a:xfrm>
      </p:grpSpPr>
      <p:sp>
        <p:nvSpPr>
          <p:cNvPr id="474" name="Title Text"/>
          <p:cNvSpPr txBox="1">
            <a:spLocks noGrp="1"/>
          </p:cNvSpPr>
          <p:nvPr>
            <p:ph type="title"/>
          </p:nvPr>
        </p:nvSpPr>
        <p:spPr>
          <a:xfrm>
            <a:off x="429684" y="367322"/>
            <a:ext cx="3697816" cy="331303"/>
          </a:xfrm>
          <a:prstGeom prst="rect">
            <a:avLst/>
          </a:prstGeom>
        </p:spPr>
        <p:txBody>
          <a:bodyPr/>
          <a:lstStyle>
            <a:lvl1pPr>
              <a:defRPr sz="1867"/>
            </a:lvl1pPr>
          </a:lstStyle>
          <a:p>
            <a:r>
              <a:t>Title Text</a:t>
            </a:r>
          </a:p>
        </p:txBody>
      </p:sp>
      <p:sp>
        <p:nvSpPr>
          <p:cNvPr id="475" name="Body Level One…"/>
          <p:cNvSpPr txBox="1">
            <a:spLocks noGrp="1"/>
          </p:cNvSpPr>
          <p:nvPr>
            <p:ph type="body" sz="half" idx="1"/>
          </p:nvPr>
        </p:nvSpPr>
        <p:spPr>
          <a:xfrm>
            <a:off x="429685" y="1186339"/>
            <a:ext cx="3704657" cy="4525963"/>
          </a:xfrm>
          <a:prstGeom prst="rect">
            <a:avLst/>
          </a:prstGeom>
        </p:spPr>
        <p:txBody>
          <a:bodyPr/>
          <a:lstStyle>
            <a:lvl1pPr marL="0" indent="0">
              <a:buClrTx/>
              <a:buSzTx/>
              <a:buFontTx/>
              <a:buNone/>
              <a:defRPr sz="1867" spc="27"/>
            </a:lvl1pPr>
            <a:lvl2pPr marL="133346" indent="-133346">
              <a:buClrTx/>
              <a:buFontTx/>
              <a:buChar char="•"/>
              <a:defRPr sz="1867" spc="27"/>
            </a:lvl2pPr>
            <a:lvl3pPr>
              <a:buClrTx/>
              <a:buFontTx/>
              <a:defRPr sz="1867" spc="27"/>
            </a:lvl3pPr>
            <a:lvl4pPr>
              <a:buClrTx/>
              <a:buFontTx/>
              <a:defRPr sz="1867" spc="27"/>
            </a:lvl4pPr>
            <a:lvl5pPr>
              <a:buClrTx/>
              <a:buFontTx/>
              <a:defRPr sz="1867" spc="27"/>
            </a:lvl5pPr>
          </a:lstStyle>
          <a:p>
            <a:r>
              <a:t>Body Level One</a:t>
            </a:r>
          </a:p>
          <a:p>
            <a:pPr lvl="1"/>
            <a:r>
              <a:t>Body Level Two</a:t>
            </a:r>
          </a:p>
          <a:p>
            <a:pPr lvl="2"/>
            <a:r>
              <a:t>Body Level Three</a:t>
            </a:r>
          </a:p>
          <a:p>
            <a:pPr lvl="3"/>
            <a:r>
              <a:t>Body Level Four</a:t>
            </a:r>
          </a:p>
          <a:p>
            <a:pPr lvl="4"/>
            <a:r>
              <a:t>Body Level Five</a:t>
            </a:r>
          </a:p>
        </p:txBody>
      </p:sp>
      <p:sp>
        <p:nvSpPr>
          <p:cNvPr id="476" name="Text Placeholder 6"/>
          <p:cNvSpPr>
            <a:spLocks noGrp="1"/>
          </p:cNvSpPr>
          <p:nvPr>
            <p:ph type="body" sz="half" idx="13"/>
          </p:nvPr>
        </p:nvSpPr>
        <p:spPr>
          <a:xfrm>
            <a:off x="4576677" y="355600"/>
            <a:ext cx="5778503" cy="4953000"/>
          </a:xfrm>
          <a:prstGeom prst="rect">
            <a:avLst/>
          </a:prstGeom>
        </p:spPr>
        <p:txBody>
          <a:bodyPr/>
          <a:lstStyle>
            <a:lvl1pPr marL="0" indent="0">
              <a:buClrTx/>
              <a:buSzTx/>
              <a:buFontTx/>
              <a:buNone/>
              <a:defRPr sz="1400" spc="0"/>
            </a:lvl1pPr>
          </a:lstStyle>
          <a:p>
            <a:pPr marL="0" indent="0">
              <a:buClrTx/>
              <a:buSzTx/>
              <a:buFontTx/>
              <a:buNone/>
              <a:defRPr sz="1400" spc="0"/>
            </a:pPr>
            <a:endParaRPr/>
          </a:p>
        </p:txBody>
      </p:sp>
      <p:sp>
        <p:nvSpPr>
          <p:cNvPr id="477" name="Slide Number"/>
          <p:cNvSpPr txBox="1">
            <a:spLocks noGrp="1"/>
          </p:cNvSpPr>
          <p:nvPr>
            <p:ph type="sldNum" sz="quarter" idx="2"/>
          </p:nvPr>
        </p:nvSpPr>
        <p:spPr>
          <a:xfrm>
            <a:off x="429685" y="6209393"/>
            <a:ext cx="234087" cy="28786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604793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Where to find us">
    <p:spTree>
      <p:nvGrpSpPr>
        <p:cNvPr id="1" name=""/>
        <p:cNvGrpSpPr/>
        <p:nvPr/>
      </p:nvGrpSpPr>
      <p:grpSpPr>
        <a:xfrm>
          <a:off x="0" y="0"/>
          <a:ext cx="0" cy="0"/>
          <a:chOff x="0" y="0"/>
          <a:chExt cx="0" cy="0"/>
        </a:xfrm>
      </p:grpSpPr>
      <p:sp>
        <p:nvSpPr>
          <p:cNvPr id="821" name="Title Text"/>
          <p:cNvSpPr txBox="1">
            <a:spLocks noGrp="1"/>
          </p:cNvSpPr>
          <p:nvPr>
            <p:ph type="title"/>
          </p:nvPr>
        </p:nvSpPr>
        <p:spPr>
          <a:xfrm>
            <a:off x="429685" y="367322"/>
            <a:ext cx="3558116" cy="331303"/>
          </a:xfrm>
          <a:prstGeom prst="rect">
            <a:avLst/>
          </a:prstGeom>
        </p:spPr>
        <p:txBody>
          <a:bodyPr/>
          <a:lstStyle>
            <a:lvl1pPr>
              <a:defRPr sz="1867"/>
            </a:lvl1pPr>
          </a:lstStyle>
          <a:p>
            <a:r>
              <a:t>Title Text</a:t>
            </a:r>
          </a:p>
        </p:txBody>
      </p:sp>
      <p:sp>
        <p:nvSpPr>
          <p:cNvPr id="822" name="Body Level One…"/>
          <p:cNvSpPr txBox="1">
            <a:spLocks noGrp="1"/>
          </p:cNvSpPr>
          <p:nvPr>
            <p:ph type="body" sz="quarter" idx="1"/>
          </p:nvPr>
        </p:nvSpPr>
        <p:spPr>
          <a:xfrm>
            <a:off x="429685" y="943489"/>
            <a:ext cx="3558116" cy="4525967"/>
          </a:xfrm>
          <a:prstGeom prst="rect">
            <a:avLst/>
          </a:prstGeom>
        </p:spPr>
        <p:txBody>
          <a:bodyPr/>
          <a:lstStyle>
            <a:lvl1pPr marL="0" indent="0">
              <a:buClrTx/>
              <a:buSzTx/>
              <a:buFontTx/>
              <a:buNone/>
              <a:defRPr sz="1867" spc="27"/>
            </a:lvl1pPr>
            <a:lvl2pPr marL="133346" indent="-133346">
              <a:buClrTx/>
              <a:buFontTx/>
              <a:buChar char="•"/>
              <a:defRPr sz="1867" spc="27"/>
            </a:lvl2pPr>
            <a:lvl3pPr>
              <a:buClrTx/>
              <a:buFontTx/>
              <a:defRPr sz="1867" spc="27"/>
            </a:lvl3pPr>
            <a:lvl4pPr>
              <a:buClrTx/>
              <a:buFontTx/>
              <a:defRPr sz="1867" spc="27"/>
            </a:lvl4pPr>
            <a:lvl5pPr>
              <a:buClrTx/>
              <a:buFontTx/>
              <a:defRPr sz="1867" spc="27"/>
            </a:lvl5pPr>
          </a:lstStyle>
          <a:p>
            <a:r>
              <a:t>Body Level One</a:t>
            </a:r>
          </a:p>
          <a:p>
            <a:pPr lvl="1"/>
            <a:r>
              <a:t>Body Level Two</a:t>
            </a:r>
          </a:p>
          <a:p>
            <a:pPr lvl="2"/>
            <a:r>
              <a:t>Body Level Three</a:t>
            </a:r>
          </a:p>
          <a:p>
            <a:pPr lvl="3"/>
            <a:r>
              <a:t>Body Level Four</a:t>
            </a:r>
          </a:p>
          <a:p>
            <a:pPr lvl="4"/>
            <a:r>
              <a:t>Body Level Five</a:t>
            </a:r>
          </a:p>
        </p:txBody>
      </p:sp>
      <p:sp>
        <p:nvSpPr>
          <p:cNvPr id="823" name="Picture Placeholder 8"/>
          <p:cNvSpPr>
            <a:spLocks noGrp="1"/>
          </p:cNvSpPr>
          <p:nvPr>
            <p:ph type="pic" idx="13"/>
          </p:nvPr>
        </p:nvSpPr>
        <p:spPr>
          <a:xfrm>
            <a:off x="4589928" y="0"/>
            <a:ext cx="7602072" cy="6858000"/>
          </a:xfrm>
          <a:prstGeom prst="rect">
            <a:avLst/>
          </a:prstGeom>
        </p:spPr>
        <p:txBody>
          <a:bodyPr lIns="91439" tIns="45719" rIns="91439" bIns="45719">
            <a:noAutofit/>
          </a:bodyPr>
          <a:lstStyle/>
          <a:p>
            <a:endParaRPr/>
          </a:p>
        </p:txBody>
      </p:sp>
      <p:sp>
        <p:nvSpPr>
          <p:cNvPr id="824" name="Slide Number"/>
          <p:cNvSpPr txBox="1">
            <a:spLocks noGrp="1"/>
          </p:cNvSpPr>
          <p:nvPr>
            <p:ph type="sldNum" sz="quarter" idx="2"/>
          </p:nvPr>
        </p:nvSpPr>
        <p:spPr>
          <a:xfrm>
            <a:off x="429685" y="6209393"/>
            <a:ext cx="234087" cy="28786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5005719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56DA07-5E28-4827-AACF-F9FE9705DEDB}"/>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48D96AF0-7BEB-49DD-8C15-A50AD45C82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64A2CFAD-2A14-431C-B29F-4715ADE62ABA}"/>
              </a:ext>
            </a:extLst>
          </p:cNvPr>
          <p:cNvSpPr>
            <a:spLocks noGrp="1"/>
          </p:cNvSpPr>
          <p:nvPr>
            <p:ph type="dt" sz="half" idx="10"/>
          </p:nvPr>
        </p:nvSpPr>
        <p:spPr/>
        <p:txBody>
          <a:bodyPr/>
          <a:lstStyle/>
          <a:p>
            <a:fld id="{95203271-CE55-4B1C-B895-BBD80631D597}" type="datetimeFigureOut">
              <a:rPr lang="el-GR" smtClean="0">
                <a:solidFill>
                  <a:prstClr val="black">
                    <a:tint val="75000"/>
                  </a:prstClr>
                </a:solidFill>
              </a:rPr>
              <a:pPr/>
              <a:t>23/2/2024</a:t>
            </a:fld>
            <a:endParaRPr lang="el-GR">
              <a:solidFill>
                <a:prstClr val="black">
                  <a:tint val="75000"/>
                </a:prstClr>
              </a:solidFill>
            </a:endParaRPr>
          </a:p>
        </p:txBody>
      </p:sp>
      <p:sp>
        <p:nvSpPr>
          <p:cNvPr id="5" name="Θέση υποσέλιδου 4">
            <a:extLst>
              <a:ext uri="{FF2B5EF4-FFF2-40B4-BE49-F238E27FC236}">
                <a16:creationId xmlns:a16="http://schemas.microsoft.com/office/drawing/2014/main" id="{65CDADBD-F220-4F3C-892C-0E45B6D1BB01}"/>
              </a:ext>
            </a:extLst>
          </p:cNvPr>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a:extLst>
              <a:ext uri="{FF2B5EF4-FFF2-40B4-BE49-F238E27FC236}">
                <a16:creationId xmlns:a16="http://schemas.microsoft.com/office/drawing/2014/main" id="{2D4C8D4F-40F8-4F14-AE7A-E7EC113434E3}"/>
              </a:ext>
            </a:extLst>
          </p:cNvPr>
          <p:cNvSpPr>
            <a:spLocks noGrp="1"/>
          </p:cNvSpPr>
          <p:nvPr>
            <p:ph type="sldNum" sz="quarter" idx="12"/>
          </p:nvPr>
        </p:nvSpPr>
        <p:spPr/>
        <p:txBody>
          <a:bodyPr/>
          <a:lstStyle/>
          <a:p>
            <a:fld id="{BD695AC4-587E-405D-9EFE-1E255787F68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431861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466912-173A-4BF5-A8C1-97CEDA69EC7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A569D89-CC23-48E3-B7A8-97BDBD0BCDEA}"/>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8EDB013-79E5-4BDD-AE2B-B6401142ED41}"/>
              </a:ext>
            </a:extLst>
          </p:cNvPr>
          <p:cNvSpPr>
            <a:spLocks noGrp="1"/>
          </p:cNvSpPr>
          <p:nvPr>
            <p:ph type="dt" sz="half" idx="10"/>
          </p:nvPr>
        </p:nvSpPr>
        <p:spPr/>
        <p:txBody>
          <a:bodyPr/>
          <a:lstStyle/>
          <a:p>
            <a:fld id="{95203271-CE55-4B1C-B895-BBD80631D597}" type="datetimeFigureOut">
              <a:rPr lang="el-GR" smtClean="0">
                <a:solidFill>
                  <a:prstClr val="black">
                    <a:tint val="75000"/>
                  </a:prstClr>
                </a:solidFill>
              </a:rPr>
              <a:pPr/>
              <a:t>23/2/2024</a:t>
            </a:fld>
            <a:endParaRPr lang="el-GR">
              <a:solidFill>
                <a:prstClr val="black">
                  <a:tint val="75000"/>
                </a:prstClr>
              </a:solidFill>
            </a:endParaRPr>
          </a:p>
        </p:txBody>
      </p:sp>
      <p:sp>
        <p:nvSpPr>
          <p:cNvPr id="5" name="Θέση υποσέλιδου 4">
            <a:extLst>
              <a:ext uri="{FF2B5EF4-FFF2-40B4-BE49-F238E27FC236}">
                <a16:creationId xmlns:a16="http://schemas.microsoft.com/office/drawing/2014/main" id="{78851C62-B266-4758-BA0D-80ED3DA11AEF}"/>
              </a:ext>
            </a:extLst>
          </p:cNvPr>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a:extLst>
              <a:ext uri="{FF2B5EF4-FFF2-40B4-BE49-F238E27FC236}">
                <a16:creationId xmlns:a16="http://schemas.microsoft.com/office/drawing/2014/main" id="{9B6D53DA-0529-4A59-95A7-8FE24D4C99C1}"/>
              </a:ext>
            </a:extLst>
          </p:cNvPr>
          <p:cNvSpPr>
            <a:spLocks noGrp="1"/>
          </p:cNvSpPr>
          <p:nvPr>
            <p:ph type="sldNum" sz="quarter" idx="12"/>
          </p:nvPr>
        </p:nvSpPr>
        <p:spPr/>
        <p:txBody>
          <a:bodyPr/>
          <a:lstStyle/>
          <a:p>
            <a:fld id="{BD695AC4-587E-405D-9EFE-1E255787F68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255534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2AF23F-9198-4FCE-954E-AB54C0624488}"/>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165AD7F-59BA-4AF9-87F4-29FE320236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F96BBD1F-430A-4539-8FAF-DD5E13B46CC6}"/>
              </a:ext>
            </a:extLst>
          </p:cNvPr>
          <p:cNvSpPr>
            <a:spLocks noGrp="1"/>
          </p:cNvSpPr>
          <p:nvPr>
            <p:ph type="dt" sz="half" idx="10"/>
          </p:nvPr>
        </p:nvSpPr>
        <p:spPr/>
        <p:txBody>
          <a:bodyPr/>
          <a:lstStyle/>
          <a:p>
            <a:fld id="{95203271-CE55-4B1C-B895-BBD80631D597}" type="datetimeFigureOut">
              <a:rPr lang="el-GR" smtClean="0">
                <a:solidFill>
                  <a:prstClr val="black">
                    <a:tint val="75000"/>
                  </a:prstClr>
                </a:solidFill>
              </a:rPr>
              <a:pPr/>
              <a:t>23/2/2024</a:t>
            </a:fld>
            <a:endParaRPr lang="el-GR">
              <a:solidFill>
                <a:prstClr val="black">
                  <a:tint val="75000"/>
                </a:prstClr>
              </a:solidFill>
            </a:endParaRPr>
          </a:p>
        </p:txBody>
      </p:sp>
      <p:sp>
        <p:nvSpPr>
          <p:cNvPr id="5" name="Θέση υποσέλιδου 4">
            <a:extLst>
              <a:ext uri="{FF2B5EF4-FFF2-40B4-BE49-F238E27FC236}">
                <a16:creationId xmlns:a16="http://schemas.microsoft.com/office/drawing/2014/main" id="{66312032-3320-4C51-9A7C-43C5590AB343}"/>
              </a:ext>
            </a:extLst>
          </p:cNvPr>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a:extLst>
              <a:ext uri="{FF2B5EF4-FFF2-40B4-BE49-F238E27FC236}">
                <a16:creationId xmlns:a16="http://schemas.microsoft.com/office/drawing/2014/main" id="{5A93E242-6E01-4FBD-B8A1-B757A46116EC}"/>
              </a:ext>
            </a:extLst>
          </p:cNvPr>
          <p:cNvSpPr>
            <a:spLocks noGrp="1"/>
          </p:cNvSpPr>
          <p:nvPr>
            <p:ph type="sldNum" sz="quarter" idx="12"/>
          </p:nvPr>
        </p:nvSpPr>
        <p:spPr/>
        <p:txBody>
          <a:bodyPr/>
          <a:lstStyle/>
          <a:p>
            <a:fld id="{BD695AC4-587E-405D-9EFE-1E255787F68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34490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D70E40-7300-4C91-972B-DADD3F8500E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2078C9C4-42CA-4A33-A608-DCC4AA9ABA78}"/>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81845DCF-33E4-4CAA-9087-0D1E5CD1F001}"/>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576079FF-36BF-42FB-84AE-D4CBBC7D7206}"/>
              </a:ext>
            </a:extLst>
          </p:cNvPr>
          <p:cNvSpPr>
            <a:spLocks noGrp="1"/>
          </p:cNvSpPr>
          <p:nvPr>
            <p:ph type="dt" sz="half" idx="10"/>
          </p:nvPr>
        </p:nvSpPr>
        <p:spPr/>
        <p:txBody>
          <a:bodyPr/>
          <a:lstStyle/>
          <a:p>
            <a:fld id="{95203271-CE55-4B1C-B895-BBD80631D597}" type="datetimeFigureOut">
              <a:rPr lang="el-GR" smtClean="0">
                <a:solidFill>
                  <a:prstClr val="black">
                    <a:tint val="75000"/>
                  </a:prstClr>
                </a:solidFill>
              </a:rPr>
              <a:pPr/>
              <a:t>23/2/2024</a:t>
            </a:fld>
            <a:endParaRPr lang="el-GR">
              <a:solidFill>
                <a:prstClr val="black">
                  <a:tint val="75000"/>
                </a:prstClr>
              </a:solidFill>
            </a:endParaRPr>
          </a:p>
        </p:txBody>
      </p:sp>
      <p:sp>
        <p:nvSpPr>
          <p:cNvPr id="6" name="Θέση υποσέλιδου 5">
            <a:extLst>
              <a:ext uri="{FF2B5EF4-FFF2-40B4-BE49-F238E27FC236}">
                <a16:creationId xmlns:a16="http://schemas.microsoft.com/office/drawing/2014/main" id="{FF64A26F-AFA7-415A-8F27-70EBF7B6E633}"/>
              </a:ext>
            </a:extLst>
          </p:cNvPr>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a:extLst>
              <a:ext uri="{FF2B5EF4-FFF2-40B4-BE49-F238E27FC236}">
                <a16:creationId xmlns:a16="http://schemas.microsoft.com/office/drawing/2014/main" id="{11F293C3-662A-46FA-9816-283261F0F57F}"/>
              </a:ext>
            </a:extLst>
          </p:cNvPr>
          <p:cNvSpPr>
            <a:spLocks noGrp="1"/>
          </p:cNvSpPr>
          <p:nvPr>
            <p:ph type="sldNum" sz="quarter" idx="12"/>
          </p:nvPr>
        </p:nvSpPr>
        <p:spPr/>
        <p:txBody>
          <a:bodyPr/>
          <a:lstStyle/>
          <a:p>
            <a:fld id="{BD695AC4-587E-405D-9EFE-1E255787F68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495337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B51DB26-7CA5-4716-A92A-5F248A281E34}"/>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388E291-0271-4703-9FB9-9B5ED51AC1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E5AD2640-5098-4A95-9173-E464247B5732}"/>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BF41ED53-F320-49BE-B6BE-C007C1F6E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A44C5DA8-992F-4927-8B3B-AFCD706DA14A}"/>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0035EA1C-AE14-4AEE-AA6E-C2A552CB7A8A}"/>
              </a:ext>
            </a:extLst>
          </p:cNvPr>
          <p:cNvSpPr>
            <a:spLocks noGrp="1"/>
          </p:cNvSpPr>
          <p:nvPr>
            <p:ph type="dt" sz="half" idx="10"/>
          </p:nvPr>
        </p:nvSpPr>
        <p:spPr/>
        <p:txBody>
          <a:bodyPr/>
          <a:lstStyle/>
          <a:p>
            <a:fld id="{95203271-CE55-4B1C-B895-BBD80631D597}" type="datetimeFigureOut">
              <a:rPr lang="el-GR" smtClean="0">
                <a:solidFill>
                  <a:prstClr val="black">
                    <a:tint val="75000"/>
                  </a:prstClr>
                </a:solidFill>
              </a:rPr>
              <a:pPr/>
              <a:t>23/2/2024</a:t>
            </a:fld>
            <a:endParaRPr lang="el-GR">
              <a:solidFill>
                <a:prstClr val="black">
                  <a:tint val="75000"/>
                </a:prstClr>
              </a:solidFill>
            </a:endParaRPr>
          </a:p>
        </p:txBody>
      </p:sp>
      <p:sp>
        <p:nvSpPr>
          <p:cNvPr id="8" name="Θέση υποσέλιδου 7">
            <a:extLst>
              <a:ext uri="{FF2B5EF4-FFF2-40B4-BE49-F238E27FC236}">
                <a16:creationId xmlns:a16="http://schemas.microsoft.com/office/drawing/2014/main" id="{80AB215D-1AAA-4364-99DE-767C6B8D4387}"/>
              </a:ext>
            </a:extLst>
          </p:cNvPr>
          <p:cNvSpPr>
            <a:spLocks noGrp="1"/>
          </p:cNvSpPr>
          <p:nvPr>
            <p:ph type="ftr" sz="quarter" idx="11"/>
          </p:nvPr>
        </p:nvSpPr>
        <p:spPr/>
        <p:txBody>
          <a:bodyPr/>
          <a:lstStyle/>
          <a:p>
            <a:endParaRPr lang="el-GR">
              <a:solidFill>
                <a:prstClr val="black">
                  <a:tint val="75000"/>
                </a:prstClr>
              </a:solidFill>
            </a:endParaRPr>
          </a:p>
        </p:txBody>
      </p:sp>
      <p:sp>
        <p:nvSpPr>
          <p:cNvPr id="9" name="Θέση αριθμού διαφάνειας 8">
            <a:extLst>
              <a:ext uri="{FF2B5EF4-FFF2-40B4-BE49-F238E27FC236}">
                <a16:creationId xmlns:a16="http://schemas.microsoft.com/office/drawing/2014/main" id="{E0A05222-75F7-44B1-A12A-E489B766F71A}"/>
              </a:ext>
            </a:extLst>
          </p:cNvPr>
          <p:cNvSpPr>
            <a:spLocks noGrp="1"/>
          </p:cNvSpPr>
          <p:nvPr>
            <p:ph type="sldNum" sz="quarter" idx="12"/>
          </p:nvPr>
        </p:nvSpPr>
        <p:spPr/>
        <p:txBody>
          <a:bodyPr/>
          <a:lstStyle/>
          <a:p>
            <a:fld id="{BD695AC4-587E-405D-9EFE-1E255787F68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650415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C6674F6-2F9A-424C-92C6-AA51BF08953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A1B0B830-5156-446E-BA80-A0ABA583B193}"/>
              </a:ext>
            </a:extLst>
          </p:cNvPr>
          <p:cNvSpPr>
            <a:spLocks noGrp="1"/>
          </p:cNvSpPr>
          <p:nvPr>
            <p:ph type="dt" sz="half" idx="10"/>
          </p:nvPr>
        </p:nvSpPr>
        <p:spPr/>
        <p:txBody>
          <a:bodyPr/>
          <a:lstStyle/>
          <a:p>
            <a:fld id="{95203271-CE55-4B1C-B895-BBD80631D597}" type="datetimeFigureOut">
              <a:rPr lang="el-GR" smtClean="0">
                <a:solidFill>
                  <a:prstClr val="black">
                    <a:tint val="75000"/>
                  </a:prstClr>
                </a:solidFill>
              </a:rPr>
              <a:pPr/>
              <a:t>23/2/2024</a:t>
            </a:fld>
            <a:endParaRPr lang="el-GR">
              <a:solidFill>
                <a:prstClr val="black">
                  <a:tint val="75000"/>
                </a:prstClr>
              </a:solidFill>
            </a:endParaRPr>
          </a:p>
        </p:txBody>
      </p:sp>
      <p:sp>
        <p:nvSpPr>
          <p:cNvPr id="4" name="Θέση υποσέλιδου 3">
            <a:extLst>
              <a:ext uri="{FF2B5EF4-FFF2-40B4-BE49-F238E27FC236}">
                <a16:creationId xmlns:a16="http://schemas.microsoft.com/office/drawing/2014/main" id="{E24F8CEC-D8E1-4285-80FD-64017ECABF13}"/>
              </a:ext>
            </a:extLst>
          </p:cNvPr>
          <p:cNvSpPr>
            <a:spLocks noGrp="1"/>
          </p:cNvSpPr>
          <p:nvPr>
            <p:ph type="ftr" sz="quarter" idx="11"/>
          </p:nvPr>
        </p:nvSpPr>
        <p:spPr/>
        <p:txBody>
          <a:bodyPr/>
          <a:lstStyle/>
          <a:p>
            <a:endParaRPr lang="el-GR">
              <a:solidFill>
                <a:prstClr val="black">
                  <a:tint val="75000"/>
                </a:prstClr>
              </a:solidFill>
            </a:endParaRPr>
          </a:p>
        </p:txBody>
      </p:sp>
      <p:sp>
        <p:nvSpPr>
          <p:cNvPr id="5" name="Θέση αριθμού διαφάνειας 4">
            <a:extLst>
              <a:ext uri="{FF2B5EF4-FFF2-40B4-BE49-F238E27FC236}">
                <a16:creationId xmlns:a16="http://schemas.microsoft.com/office/drawing/2014/main" id="{B48CCB7E-5F42-401F-A029-87C0F103F6D2}"/>
              </a:ext>
            </a:extLst>
          </p:cNvPr>
          <p:cNvSpPr>
            <a:spLocks noGrp="1"/>
          </p:cNvSpPr>
          <p:nvPr>
            <p:ph type="sldNum" sz="quarter" idx="12"/>
          </p:nvPr>
        </p:nvSpPr>
        <p:spPr/>
        <p:txBody>
          <a:bodyPr/>
          <a:lstStyle/>
          <a:p>
            <a:fld id="{BD695AC4-587E-405D-9EFE-1E255787F68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882656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3ECF4EE3-9B96-4173-A4B9-F49BF5503697}" type="datetimeFigureOut">
              <a:rPr lang="el-GR" smtClean="0"/>
              <a:t>23/2/2024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B04ED50-19D6-4C3E-96E2-3AAC2234B2E7}" type="slidenum">
              <a:rPr lang="el-GR" smtClean="0"/>
              <a:t>‹#›</a:t>
            </a:fld>
            <a:endParaRPr lang="el-GR"/>
          </a:p>
        </p:txBody>
      </p:sp>
    </p:spTree>
    <p:extLst>
      <p:ext uri="{BB962C8B-B14F-4D97-AF65-F5344CB8AC3E}">
        <p14:creationId xmlns:p14="http://schemas.microsoft.com/office/powerpoint/2010/main" val="2680057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5AD7E1BA-DA58-4AAB-AEF6-16D556269B58}"/>
              </a:ext>
            </a:extLst>
          </p:cNvPr>
          <p:cNvSpPr>
            <a:spLocks noGrp="1"/>
          </p:cNvSpPr>
          <p:nvPr>
            <p:ph type="dt" sz="half" idx="10"/>
          </p:nvPr>
        </p:nvSpPr>
        <p:spPr/>
        <p:txBody>
          <a:bodyPr/>
          <a:lstStyle/>
          <a:p>
            <a:fld id="{95203271-CE55-4B1C-B895-BBD80631D597}" type="datetimeFigureOut">
              <a:rPr lang="el-GR" smtClean="0">
                <a:solidFill>
                  <a:prstClr val="black">
                    <a:tint val="75000"/>
                  </a:prstClr>
                </a:solidFill>
              </a:rPr>
              <a:pPr/>
              <a:t>23/2/2024</a:t>
            </a:fld>
            <a:endParaRPr lang="el-GR">
              <a:solidFill>
                <a:prstClr val="black">
                  <a:tint val="75000"/>
                </a:prstClr>
              </a:solidFill>
            </a:endParaRPr>
          </a:p>
        </p:txBody>
      </p:sp>
      <p:sp>
        <p:nvSpPr>
          <p:cNvPr id="3" name="Θέση υποσέλιδου 2">
            <a:extLst>
              <a:ext uri="{FF2B5EF4-FFF2-40B4-BE49-F238E27FC236}">
                <a16:creationId xmlns:a16="http://schemas.microsoft.com/office/drawing/2014/main" id="{468B6901-A025-4327-A0C3-3C2AA096E7E1}"/>
              </a:ext>
            </a:extLst>
          </p:cNvPr>
          <p:cNvSpPr>
            <a:spLocks noGrp="1"/>
          </p:cNvSpPr>
          <p:nvPr>
            <p:ph type="ftr" sz="quarter" idx="11"/>
          </p:nvPr>
        </p:nvSpPr>
        <p:spPr/>
        <p:txBody>
          <a:bodyPr/>
          <a:lstStyle/>
          <a:p>
            <a:endParaRPr lang="el-GR">
              <a:solidFill>
                <a:prstClr val="black">
                  <a:tint val="75000"/>
                </a:prstClr>
              </a:solidFill>
            </a:endParaRPr>
          </a:p>
        </p:txBody>
      </p:sp>
      <p:sp>
        <p:nvSpPr>
          <p:cNvPr id="4" name="Θέση αριθμού διαφάνειας 3">
            <a:extLst>
              <a:ext uri="{FF2B5EF4-FFF2-40B4-BE49-F238E27FC236}">
                <a16:creationId xmlns:a16="http://schemas.microsoft.com/office/drawing/2014/main" id="{C9581D2A-EE4F-458B-8192-C5D4AB83E98D}"/>
              </a:ext>
            </a:extLst>
          </p:cNvPr>
          <p:cNvSpPr>
            <a:spLocks noGrp="1"/>
          </p:cNvSpPr>
          <p:nvPr>
            <p:ph type="sldNum" sz="quarter" idx="12"/>
          </p:nvPr>
        </p:nvSpPr>
        <p:spPr/>
        <p:txBody>
          <a:bodyPr/>
          <a:lstStyle/>
          <a:p>
            <a:fld id="{BD695AC4-587E-405D-9EFE-1E255787F68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8789121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494DB67-B803-4C6A-9062-CE09A111062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299D380A-473F-4563-A99A-2D8EC0DDA9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561D5E9E-8ECC-451A-88E8-AC6547596E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AE744A60-E43D-4047-8248-59A16F342683}"/>
              </a:ext>
            </a:extLst>
          </p:cNvPr>
          <p:cNvSpPr>
            <a:spLocks noGrp="1"/>
          </p:cNvSpPr>
          <p:nvPr>
            <p:ph type="dt" sz="half" idx="10"/>
          </p:nvPr>
        </p:nvSpPr>
        <p:spPr/>
        <p:txBody>
          <a:bodyPr/>
          <a:lstStyle/>
          <a:p>
            <a:fld id="{95203271-CE55-4B1C-B895-BBD80631D597}" type="datetimeFigureOut">
              <a:rPr lang="el-GR" smtClean="0">
                <a:solidFill>
                  <a:prstClr val="black">
                    <a:tint val="75000"/>
                  </a:prstClr>
                </a:solidFill>
              </a:rPr>
              <a:pPr/>
              <a:t>23/2/2024</a:t>
            </a:fld>
            <a:endParaRPr lang="el-GR">
              <a:solidFill>
                <a:prstClr val="black">
                  <a:tint val="75000"/>
                </a:prstClr>
              </a:solidFill>
            </a:endParaRPr>
          </a:p>
        </p:txBody>
      </p:sp>
      <p:sp>
        <p:nvSpPr>
          <p:cNvPr id="6" name="Θέση υποσέλιδου 5">
            <a:extLst>
              <a:ext uri="{FF2B5EF4-FFF2-40B4-BE49-F238E27FC236}">
                <a16:creationId xmlns:a16="http://schemas.microsoft.com/office/drawing/2014/main" id="{D6A0EC85-99BE-40EE-8761-D26007F79BB1}"/>
              </a:ext>
            </a:extLst>
          </p:cNvPr>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a:extLst>
              <a:ext uri="{FF2B5EF4-FFF2-40B4-BE49-F238E27FC236}">
                <a16:creationId xmlns:a16="http://schemas.microsoft.com/office/drawing/2014/main" id="{2D35E69F-F268-425B-9713-C6391D627DAF}"/>
              </a:ext>
            </a:extLst>
          </p:cNvPr>
          <p:cNvSpPr>
            <a:spLocks noGrp="1"/>
          </p:cNvSpPr>
          <p:nvPr>
            <p:ph type="sldNum" sz="quarter" idx="12"/>
          </p:nvPr>
        </p:nvSpPr>
        <p:spPr/>
        <p:txBody>
          <a:bodyPr/>
          <a:lstStyle/>
          <a:p>
            <a:fld id="{BD695AC4-587E-405D-9EFE-1E255787F68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3808261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C4571A-BD3D-4B70-BD75-D56C878775E3}"/>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D280DB50-E16B-4C53-B321-ACE89B1CF4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7DCAFB31-7705-4550-A315-D06360CE90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DB73A127-CFDA-44F0-B747-EC66CBF887C7}"/>
              </a:ext>
            </a:extLst>
          </p:cNvPr>
          <p:cNvSpPr>
            <a:spLocks noGrp="1"/>
          </p:cNvSpPr>
          <p:nvPr>
            <p:ph type="dt" sz="half" idx="10"/>
          </p:nvPr>
        </p:nvSpPr>
        <p:spPr/>
        <p:txBody>
          <a:bodyPr/>
          <a:lstStyle/>
          <a:p>
            <a:fld id="{95203271-CE55-4B1C-B895-BBD80631D597}" type="datetimeFigureOut">
              <a:rPr lang="el-GR" smtClean="0">
                <a:solidFill>
                  <a:prstClr val="black">
                    <a:tint val="75000"/>
                  </a:prstClr>
                </a:solidFill>
              </a:rPr>
              <a:pPr/>
              <a:t>23/2/2024</a:t>
            </a:fld>
            <a:endParaRPr lang="el-GR">
              <a:solidFill>
                <a:prstClr val="black">
                  <a:tint val="75000"/>
                </a:prstClr>
              </a:solidFill>
            </a:endParaRPr>
          </a:p>
        </p:txBody>
      </p:sp>
      <p:sp>
        <p:nvSpPr>
          <p:cNvPr id="6" name="Θέση υποσέλιδου 5">
            <a:extLst>
              <a:ext uri="{FF2B5EF4-FFF2-40B4-BE49-F238E27FC236}">
                <a16:creationId xmlns:a16="http://schemas.microsoft.com/office/drawing/2014/main" id="{532DF1BC-7CBA-47FF-8F55-A453E9BAF7A0}"/>
              </a:ext>
            </a:extLst>
          </p:cNvPr>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a:extLst>
              <a:ext uri="{FF2B5EF4-FFF2-40B4-BE49-F238E27FC236}">
                <a16:creationId xmlns:a16="http://schemas.microsoft.com/office/drawing/2014/main" id="{BB258426-E5AE-45B6-B91A-06323D1DAECD}"/>
              </a:ext>
            </a:extLst>
          </p:cNvPr>
          <p:cNvSpPr>
            <a:spLocks noGrp="1"/>
          </p:cNvSpPr>
          <p:nvPr>
            <p:ph type="sldNum" sz="quarter" idx="12"/>
          </p:nvPr>
        </p:nvSpPr>
        <p:spPr/>
        <p:txBody>
          <a:bodyPr/>
          <a:lstStyle/>
          <a:p>
            <a:fld id="{BD695AC4-587E-405D-9EFE-1E255787F68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714100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D97B92-3580-438E-8B1F-F6349977D2D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5E70F65A-7429-4D8D-9790-F34045F95457}"/>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B1B93BD-71F8-4408-B4FA-CB5439CB0584}"/>
              </a:ext>
            </a:extLst>
          </p:cNvPr>
          <p:cNvSpPr>
            <a:spLocks noGrp="1"/>
          </p:cNvSpPr>
          <p:nvPr>
            <p:ph type="dt" sz="half" idx="10"/>
          </p:nvPr>
        </p:nvSpPr>
        <p:spPr/>
        <p:txBody>
          <a:bodyPr/>
          <a:lstStyle/>
          <a:p>
            <a:fld id="{95203271-CE55-4B1C-B895-BBD80631D597}" type="datetimeFigureOut">
              <a:rPr lang="el-GR" smtClean="0">
                <a:solidFill>
                  <a:prstClr val="black">
                    <a:tint val="75000"/>
                  </a:prstClr>
                </a:solidFill>
              </a:rPr>
              <a:pPr/>
              <a:t>23/2/2024</a:t>
            </a:fld>
            <a:endParaRPr lang="el-GR">
              <a:solidFill>
                <a:prstClr val="black">
                  <a:tint val="75000"/>
                </a:prstClr>
              </a:solidFill>
            </a:endParaRPr>
          </a:p>
        </p:txBody>
      </p:sp>
      <p:sp>
        <p:nvSpPr>
          <p:cNvPr id="5" name="Θέση υποσέλιδου 4">
            <a:extLst>
              <a:ext uri="{FF2B5EF4-FFF2-40B4-BE49-F238E27FC236}">
                <a16:creationId xmlns:a16="http://schemas.microsoft.com/office/drawing/2014/main" id="{51439CF8-E123-48D8-8919-397D10C05077}"/>
              </a:ext>
            </a:extLst>
          </p:cNvPr>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a:extLst>
              <a:ext uri="{FF2B5EF4-FFF2-40B4-BE49-F238E27FC236}">
                <a16:creationId xmlns:a16="http://schemas.microsoft.com/office/drawing/2014/main" id="{7A28D552-8D5A-4AE2-BE33-3083962F7439}"/>
              </a:ext>
            </a:extLst>
          </p:cNvPr>
          <p:cNvSpPr>
            <a:spLocks noGrp="1"/>
          </p:cNvSpPr>
          <p:nvPr>
            <p:ph type="sldNum" sz="quarter" idx="12"/>
          </p:nvPr>
        </p:nvSpPr>
        <p:spPr/>
        <p:txBody>
          <a:bodyPr/>
          <a:lstStyle/>
          <a:p>
            <a:fld id="{BD695AC4-587E-405D-9EFE-1E255787F68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2908686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F0D23C71-7517-4926-B040-093F13FA2599}"/>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BF15BEAA-4B4A-40DA-A105-DCE3CDEEA35E}"/>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8FEF3B4-C3FA-4AC2-BEDD-4350DE95E88B}"/>
              </a:ext>
            </a:extLst>
          </p:cNvPr>
          <p:cNvSpPr>
            <a:spLocks noGrp="1"/>
          </p:cNvSpPr>
          <p:nvPr>
            <p:ph type="dt" sz="half" idx="10"/>
          </p:nvPr>
        </p:nvSpPr>
        <p:spPr/>
        <p:txBody>
          <a:bodyPr/>
          <a:lstStyle/>
          <a:p>
            <a:fld id="{95203271-CE55-4B1C-B895-BBD80631D597}" type="datetimeFigureOut">
              <a:rPr lang="el-GR" smtClean="0">
                <a:solidFill>
                  <a:prstClr val="black">
                    <a:tint val="75000"/>
                  </a:prstClr>
                </a:solidFill>
              </a:rPr>
              <a:pPr/>
              <a:t>23/2/2024</a:t>
            </a:fld>
            <a:endParaRPr lang="el-GR">
              <a:solidFill>
                <a:prstClr val="black">
                  <a:tint val="75000"/>
                </a:prstClr>
              </a:solidFill>
            </a:endParaRPr>
          </a:p>
        </p:txBody>
      </p:sp>
      <p:sp>
        <p:nvSpPr>
          <p:cNvPr id="5" name="Θέση υποσέλιδου 4">
            <a:extLst>
              <a:ext uri="{FF2B5EF4-FFF2-40B4-BE49-F238E27FC236}">
                <a16:creationId xmlns:a16="http://schemas.microsoft.com/office/drawing/2014/main" id="{A56E2E4C-4784-45A4-994A-F09B9B065C34}"/>
              </a:ext>
            </a:extLst>
          </p:cNvPr>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a:extLst>
              <a:ext uri="{FF2B5EF4-FFF2-40B4-BE49-F238E27FC236}">
                <a16:creationId xmlns:a16="http://schemas.microsoft.com/office/drawing/2014/main" id="{ABD1A6CC-6418-4F50-9B1F-234D32F5BD6B}"/>
              </a:ext>
            </a:extLst>
          </p:cNvPr>
          <p:cNvSpPr>
            <a:spLocks noGrp="1"/>
          </p:cNvSpPr>
          <p:nvPr>
            <p:ph type="sldNum" sz="quarter" idx="12"/>
          </p:nvPr>
        </p:nvSpPr>
        <p:spPr/>
        <p:txBody>
          <a:bodyPr/>
          <a:lstStyle/>
          <a:p>
            <a:fld id="{BD695AC4-587E-405D-9EFE-1E255787F68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8763172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l-GR"/>
              <a:t>Στυλ κύριου τίτλου</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1CEFAEFE-0382-4D63-8426-75F6A03E859C}" type="datetimeFigureOut">
              <a:rPr lang="el-GR" smtClean="0"/>
              <a:t>23/2/2024</a:t>
            </a:fld>
            <a:endParaRPr lang="el-GR"/>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l-GR"/>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533BAE86-D4C0-4149-8202-C7B95FE350E3}" type="slidenum">
              <a:rPr lang="el-GR" smtClean="0"/>
              <a:t>‹#›</a:t>
            </a:fld>
            <a:endParaRPr lang="el-GR"/>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341390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1CEFAEFE-0382-4D63-8426-75F6A03E859C}" type="datetimeFigureOut">
              <a:rPr lang="el-GR" smtClean="0"/>
              <a:t>23/2/2024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33BAE86-D4C0-4149-8202-C7B95FE350E3}" type="slidenum">
              <a:rPr lang="el-GR" smtClean="0"/>
              <a:t>‹#›</a:t>
            </a:fld>
            <a:endParaRPr lang="el-GR"/>
          </a:p>
        </p:txBody>
      </p:sp>
    </p:spTree>
    <p:extLst>
      <p:ext uri="{BB962C8B-B14F-4D97-AF65-F5344CB8AC3E}">
        <p14:creationId xmlns:p14="http://schemas.microsoft.com/office/powerpoint/2010/main" val="37794621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l-GR"/>
              <a:t>Στυλ κύριου τίτλου</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1CEFAEFE-0382-4D63-8426-75F6A03E859C}" type="datetimeFigureOut">
              <a:rPr lang="el-GR" smtClean="0"/>
              <a:t>23/2/2024</a:t>
            </a:fld>
            <a:endParaRPr lang="el-GR"/>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l-GR"/>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533BAE86-D4C0-4149-8202-C7B95FE350E3}" type="slidenum">
              <a:rPr lang="el-GR" smtClean="0"/>
              <a:t>‹#›</a:t>
            </a:fld>
            <a:endParaRPr lang="el-GR"/>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97535037"/>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1CEFAEFE-0382-4D63-8426-75F6A03E859C}" type="datetimeFigureOut">
              <a:rPr lang="el-GR" smtClean="0"/>
              <a:t>23/2/2024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33BAE86-D4C0-4149-8202-C7B95FE350E3}" type="slidenum">
              <a:rPr lang="el-GR" smtClean="0"/>
              <a:t>‹#›</a:t>
            </a:fld>
            <a:endParaRPr lang="el-GR"/>
          </a:p>
        </p:txBody>
      </p:sp>
    </p:spTree>
    <p:extLst>
      <p:ext uri="{BB962C8B-B14F-4D97-AF65-F5344CB8AC3E}">
        <p14:creationId xmlns:p14="http://schemas.microsoft.com/office/powerpoint/2010/main" val="1082287048"/>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l-GR"/>
              <a:t>Στυλ κύριου τίτλου</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1257300" y="2909102"/>
            <a:ext cx="4800600" cy="299639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6633864" y="2909102"/>
            <a:ext cx="4800600" cy="299639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1CEFAEFE-0382-4D63-8426-75F6A03E859C}" type="datetimeFigureOut">
              <a:rPr lang="el-GR" smtClean="0"/>
              <a:t>23/2/2024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33BAE86-D4C0-4149-8202-C7B95FE350E3}" type="slidenum">
              <a:rPr lang="el-GR" smtClean="0"/>
              <a:t>‹#›</a:t>
            </a:fld>
            <a:endParaRPr lang="el-GR"/>
          </a:p>
        </p:txBody>
      </p:sp>
    </p:spTree>
    <p:extLst>
      <p:ext uri="{BB962C8B-B14F-4D97-AF65-F5344CB8AC3E}">
        <p14:creationId xmlns:p14="http://schemas.microsoft.com/office/powerpoint/2010/main" val="411662774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3ECF4EE3-9B96-4173-A4B9-F49BF5503697}" type="datetimeFigureOut">
              <a:rPr lang="el-GR" smtClean="0"/>
              <a:t>23/2/2024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B04ED50-19D6-4C3E-96E2-3AAC2234B2E7}" type="slidenum">
              <a:rPr lang="el-GR" smtClean="0"/>
              <a:t>‹#›</a:t>
            </a:fld>
            <a:endParaRPr lang="el-GR"/>
          </a:p>
        </p:txBody>
      </p:sp>
    </p:spTree>
    <p:extLst>
      <p:ext uri="{BB962C8B-B14F-4D97-AF65-F5344CB8AC3E}">
        <p14:creationId xmlns:p14="http://schemas.microsoft.com/office/powerpoint/2010/main" val="40130723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1CEFAEFE-0382-4D63-8426-75F6A03E859C}" type="datetimeFigureOut">
              <a:rPr lang="el-GR" smtClean="0"/>
              <a:t>23/2/2024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533BAE86-D4C0-4149-8202-C7B95FE350E3}" type="slidenum">
              <a:rPr lang="el-GR" smtClean="0"/>
              <a:t>‹#›</a:t>
            </a:fld>
            <a:endParaRPr lang="el-GR"/>
          </a:p>
        </p:txBody>
      </p:sp>
    </p:spTree>
    <p:extLst>
      <p:ext uri="{BB962C8B-B14F-4D97-AF65-F5344CB8AC3E}">
        <p14:creationId xmlns:p14="http://schemas.microsoft.com/office/powerpoint/2010/main" val="42255034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EFAEFE-0382-4D63-8426-75F6A03E859C}" type="datetimeFigureOut">
              <a:rPr lang="el-GR" smtClean="0"/>
              <a:t>23/2/2024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533BAE86-D4C0-4149-8202-C7B95FE350E3}" type="slidenum">
              <a:rPr lang="el-GR" smtClean="0"/>
              <a:t>‹#›</a:t>
            </a:fld>
            <a:endParaRPr lang="el-GR"/>
          </a:p>
        </p:txBody>
      </p:sp>
    </p:spTree>
    <p:extLst>
      <p:ext uri="{BB962C8B-B14F-4D97-AF65-F5344CB8AC3E}">
        <p14:creationId xmlns:p14="http://schemas.microsoft.com/office/powerpoint/2010/main" val="33222557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l-GR"/>
              <a:t>Στυλ κύριου τίτλου</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a:xfrm>
            <a:off x="765051" y="6375679"/>
            <a:ext cx="1233355" cy="348462"/>
          </a:xfrm>
        </p:spPr>
        <p:txBody>
          <a:bodyPr/>
          <a:lstStyle/>
          <a:p>
            <a:fld id="{1CEFAEFE-0382-4D63-8426-75F6A03E859C}" type="datetimeFigureOut">
              <a:rPr lang="el-GR" smtClean="0"/>
              <a:t>23/2/2024</a:t>
            </a:fld>
            <a:endParaRPr lang="el-GR"/>
          </a:p>
        </p:txBody>
      </p:sp>
      <p:sp>
        <p:nvSpPr>
          <p:cNvPr id="6" name="Footer Placeholder 5"/>
          <p:cNvSpPr>
            <a:spLocks noGrp="1"/>
          </p:cNvSpPr>
          <p:nvPr>
            <p:ph type="ftr" sz="quarter" idx="11"/>
          </p:nvPr>
        </p:nvSpPr>
        <p:spPr>
          <a:xfrm>
            <a:off x="2103620" y="6375679"/>
            <a:ext cx="3482179" cy="345796"/>
          </a:xfrm>
        </p:spPr>
        <p:txBody>
          <a:bodyPr/>
          <a:lstStyle/>
          <a:p>
            <a:endParaRPr lang="el-GR"/>
          </a:p>
        </p:txBody>
      </p:sp>
      <p:sp>
        <p:nvSpPr>
          <p:cNvPr id="7" name="Slide Number Placeholder 6"/>
          <p:cNvSpPr>
            <a:spLocks noGrp="1"/>
          </p:cNvSpPr>
          <p:nvPr>
            <p:ph type="sldNum" sz="quarter" idx="12"/>
          </p:nvPr>
        </p:nvSpPr>
        <p:spPr>
          <a:xfrm>
            <a:off x="5691014" y="6375679"/>
            <a:ext cx="1232456" cy="345796"/>
          </a:xfrm>
        </p:spPr>
        <p:txBody>
          <a:bodyPr/>
          <a:lstStyle/>
          <a:p>
            <a:fld id="{533BAE86-D4C0-4149-8202-C7B95FE350E3}" type="slidenum">
              <a:rPr lang="el-GR" smtClean="0"/>
              <a:t>‹#›</a:t>
            </a:fld>
            <a:endParaRPr lang="el-GR"/>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29510952"/>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l-GR"/>
              <a:t>Στυλ κύριου τίτλου</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a:xfrm>
            <a:off x="765950" y="6375679"/>
            <a:ext cx="1232456" cy="348462"/>
          </a:xfrm>
        </p:spPr>
        <p:txBody>
          <a:bodyPr/>
          <a:lstStyle/>
          <a:p>
            <a:fld id="{1CEFAEFE-0382-4D63-8426-75F6A03E859C}" type="datetimeFigureOut">
              <a:rPr lang="el-GR" smtClean="0"/>
              <a:t>23/2/2024</a:t>
            </a:fld>
            <a:endParaRPr lang="el-GR"/>
          </a:p>
        </p:txBody>
      </p:sp>
      <p:sp>
        <p:nvSpPr>
          <p:cNvPr id="6" name="Footer Placeholder 5"/>
          <p:cNvSpPr>
            <a:spLocks noGrp="1"/>
          </p:cNvSpPr>
          <p:nvPr>
            <p:ph type="ftr" sz="quarter" idx="11"/>
          </p:nvPr>
        </p:nvSpPr>
        <p:spPr>
          <a:xfrm>
            <a:off x="2103621" y="6375679"/>
            <a:ext cx="3482178" cy="345796"/>
          </a:xfrm>
        </p:spPr>
        <p:txBody>
          <a:bodyPr/>
          <a:lstStyle/>
          <a:p>
            <a:endParaRPr lang="el-GR"/>
          </a:p>
        </p:txBody>
      </p:sp>
      <p:sp>
        <p:nvSpPr>
          <p:cNvPr id="7" name="Slide Number Placeholder 6"/>
          <p:cNvSpPr>
            <a:spLocks noGrp="1"/>
          </p:cNvSpPr>
          <p:nvPr>
            <p:ph type="sldNum" sz="quarter" idx="12"/>
          </p:nvPr>
        </p:nvSpPr>
        <p:spPr>
          <a:xfrm>
            <a:off x="5687568" y="6375679"/>
            <a:ext cx="1234440" cy="345796"/>
          </a:xfrm>
        </p:spPr>
        <p:txBody>
          <a:bodyPr/>
          <a:lstStyle/>
          <a:p>
            <a:fld id="{533BAE86-D4C0-4149-8202-C7B95FE350E3}" type="slidenum">
              <a:rPr lang="el-GR" smtClean="0"/>
              <a:t>‹#›</a:t>
            </a:fld>
            <a:endParaRPr lang="el-GR"/>
          </a:p>
        </p:txBody>
      </p:sp>
    </p:spTree>
    <p:extLst>
      <p:ext uri="{BB962C8B-B14F-4D97-AF65-F5344CB8AC3E}">
        <p14:creationId xmlns:p14="http://schemas.microsoft.com/office/powerpoint/2010/main" val="35475664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1CEFAEFE-0382-4D63-8426-75F6A03E859C}" type="datetimeFigureOut">
              <a:rPr lang="el-GR" smtClean="0"/>
              <a:t>23/2/2024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33BAE86-D4C0-4149-8202-C7B95FE350E3}" type="slidenum">
              <a:rPr lang="el-GR" smtClean="0"/>
              <a:t>‹#›</a:t>
            </a:fld>
            <a:endParaRPr lang="el-GR"/>
          </a:p>
        </p:txBody>
      </p:sp>
    </p:spTree>
    <p:extLst>
      <p:ext uri="{BB962C8B-B14F-4D97-AF65-F5344CB8AC3E}">
        <p14:creationId xmlns:p14="http://schemas.microsoft.com/office/powerpoint/2010/main" val="1696623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l-GR"/>
              <a:t>Στυλ κύριου τίτλου</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1CEFAEFE-0382-4D63-8426-75F6A03E859C}" type="datetimeFigureOut">
              <a:rPr lang="el-GR" smtClean="0"/>
              <a:t>23/2/2024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33BAE86-D4C0-4149-8202-C7B95FE350E3}" type="slidenum">
              <a:rPr lang="el-GR" smtClean="0"/>
              <a:t>‹#›</a:t>
            </a:fld>
            <a:endParaRPr lang="el-GR"/>
          </a:p>
        </p:txBody>
      </p:sp>
    </p:spTree>
    <p:extLst>
      <p:ext uri="{BB962C8B-B14F-4D97-AF65-F5344CB8AC3E}">
        <p14:creationId xmlns:p14="http://schemas.microsoft.com/office/powerpoint/2010/main" val="1333069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3ECF4EE3-9B96-4173-A4B9-F49BF5503697}" type="datetimeFigureOut">
              <a:rPr lang="el-GR" smtClean="0"/>
              <a:t>23/2/2024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B04ED50-19D6-4C3E-96E2-3AAC2234B2E7}" type="slidenum">
              <a:rPr lang="el-GR" smtClean="0"/>
              <a:t>‹#›</a:t>
            </a:fld>
            <a:endParaRPr lang="el-GR"/>
          </a:p>
        </p:txBody>
      </p:sp>
    </p:spTree>
    <p:extLst>
      <p:ext uri="{BB962C8B-B14F-4D97-AF65-F5344CB8AC3E}">
        <p14:creationId xmlns:p14="http://schemas.microsoft.com/office/powerpoint/2010/main" val="2984710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3ECF4EE3-9B96-4173-A4B9-F49BF5503697}" type="datetimeFigureOut">
              <a:rPr lang="el-GR" smtClean="0"/>
              <a:t>23/2/2024</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FB04ED50-19D6-4C3E-96E2-3AAC2234B2E7}" type="slidenum">
              <a:rPr lang="el-GR" smtClean="0"/>
              <a:t>‹#›</a:t>
            </a:fld>
            <a:endParaRPr lang="el-GR"/>
          </a:p>
        </p:txBody>
      </p:sp>
    </p:spTree>
    <p:extLst>
      <p:ext uri="{BB962C8B-B14F-4D97-AF65-F5344CB8AC3E}">
        <p14:creationId xmlns:p14="http://schemas.microsoft.com/office/powerpoint/2010/main" val="2152898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3ECF4EE3-9B96-4173-A4B9-F49BF5503697}" type="datetimeFigureOut">
              <a:rPr lang="el-GR" smtClean="0"/>
              <a:t>23/2/2024</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FB04ED50-19D6-4C3E-96E2-3AAC2234B2E7}" type="slidenum">
              <a:rPr lang="el-GR" smtClean="0"/>
              <a:t>‹#›</a:t>
            </a:fld>
            <a:endParaRPr lang="el-GR"/>
          </a:p>
        </p:txBody>
      </p:sp>
    </p:spTree>
    <p:extLst>
      <p:ext uri="{BB962C8B-B14F-4D97-AF65-F5344CB8AC3E}">
        <p14:creationId xmlns:p14="http://schemas.microsoft.com/office/powerpoint/2010/main" val="1864072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3ECF4EE3-9B96-4173-A4B9-F49BF5503697}" type="datetimeFigureOut">
              <a:rPr lang="el-GR" smtClean="0"/>
              <a:t>23/2/2024</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FB04ED50-19D6-4C3E-96E2-3AAC2234B2E7}" type="slidenum">
              <a:rPr lang="el-GR" smtClean="0"/>
              <a:t>‹#›</a:t>
            </a:fld>
            <a:endParaRPr lang="el-GR"/>
          </a:p>
        </p:txBody>
      </p:sp>
    </p:spTree>
    <p:extLst>
      <p:ext uri="{BB962C8B-B14F-4D97-AF65-F5344CB8AC3E}">
        <p14:creationId xmlns:p14="http://schemas.microsoft.com/office/powerpoint/2010/main" val="2520645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3ECF4EE3-9B96-4173-A4B9-F49BF5503697}" type="datetimeFigureOut">
              <a:rPr lang="el-GR" smtClean="0"/>
              <a:t>23/2/2024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B04ED50-19D6-4C3E-96E2-3AAC2234B2E7}" type="slidenum">
              <a:rPr lang="el-GR" smtClean="0"/>
              <a:t>‹#›</a:t>
            </a:fld>
            <a:endParaRPr lang="el-GR"/>
          </a:p>
        </p:txBody>
      </p:sp>
    </p:spTree>
    <p:extLst>
      <p:ext uri="{BB962C8B-B14F-4D97-AF65-F5344CB8AC3E}">
        <p14:creationId xmlns:p14="http://schemas.microsoft.com/office/powerpoint/2010/main" val="2231208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3ECF4EE3-9B96-4173-A4B9-F49BF5503697}" type="datetimeFigureOut">
              <a:rPr lang="el-GR" smtClean="0"/>
              <a:t>23/2/2024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B04ED50-19D6-4C3E-96E2-3AAC2234B2E7}" type="slidenum">
              <a:rPr lang="el-GR" smtClean="0"/>
              <a:t>‹#›</a:t>
            </a:fld>
            <a:endParaRPr lang="el-GR"/>
          </a:p>
        </p:txBody>
      </p:sp>
    </p:spTree>
    <p:extLst>
      <p:ext uri="{BB962C8B-B14F-4D97-AF65-F5344CB8AC3E}">
        <p14:creationId xmlns:p14="http://schemas.microsoft.com/office/powerpoint/2010/main" val="4245338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F4EE3-9B96-4173-A4B9-F49BF5503697}" type="datetimeFigureOut">
              <a:rPr lang="el-GR" smtClean="0"/>
              <a:t>23/2/2024</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04ED50-19D6-4C3E-96E2-3AAC2234B2E7}" type="slidenum">
              <a:rPr lang="el-GR" smtClean="0"/>
              <a:t>‹#›</a:t>
            </a:fld>
            <a:endParaRPr lang="el-GR"/>
          </a:p>
        </p:txBody>
      </p:sp>
    </p:spTree>
    <p:extLst>
      <p:ext uri="{BB962C8B-B14F-4D97-AF65-F5344CB8AC3E}">
        <p14:creationId xmlns:p14="http://schemas.microsoft.com/office/powerpoint/2010/main" val="796572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8" r:id="rId12"/>
    <p:sldLayoutId id="214748371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D8625D71-2BEC-41C7-BCF7-7B923C155C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841C687-100E-4753-9193-E225497E96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9DAAC82-DF1D-4453-A583-26901A539F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03271-CE55-4B1C-B895-BBD80631D597}" type="datetimeFigureOut">
              <a:rPr lang="el-GR" smtClean="0">
                <a:solidFill>
                  <a:prstClr val="black">
                    <a:tint val="75000"/>
                  </a:prstClr>
                </a:solidFill>
              </a:rPr>
              <a:pPr/>
              <a:t>23/2/2024</a:t>
            </a:fld>
            <a:endParaRPr lang="el-GR">
              <a:solidFill>
                <a:prstClr val="black">
                  <a:tint val="75000"/>
                </a:prstClr>
              </a:solidFill>
            </a:endParaRPr>
          </a:p>
        </p:txBody>
      </p:sp>
      <p:sp>
        <p:nvSpPr>
          <p:cNvPr id="5" name="Θέση υποσέλιδου 4">
            <a:extLst>
              <a:ext uri="{FF2B5EF4-FFF2-40B4-BE49-F238E27FC236}">
                <a16:creationId xmlns:a16="http://schemas.microsoft.com/office/drawing/2014/main" id="{2BE7EAA6-DDB1-474D-83D0-B43A6D86EA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Θέση αριθμού διαφάνειας 5">
            <a:extLst>
              <a:ext uri="{FF2B5EF4-FFF2-40B4-BE49-F238E27FC236}">
                <a16:creationId xmlns:a16="http://schemas.microsoft.com/office/drawing/2014/main" id="{9218DE32-318D-404E-9714-D18DE013C2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95AC4-587E-405D-9EFE-1E255787F687}"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2882053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l-GR"/>
              <a:t>Στυλ κύριου τίτλου</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1CEFAEFE-0382-4D63-8426-75F6A03E859C}" type="datetimeFigureOut">
              <a:rPr lang="el-GR" smtClean="0"/>
              <a:t>23/2/2024</a:t>
            </a:fld>
            <a:endParaRPr lang="el-GR"/>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l-GR"/>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533BAE86-D4C0-4149-8202-C7B95FE350E3}" type="slidenum">
              <a:rPr lang="el-GR" smtClean="0"/>
              <a:t>‹#›</a:t>
            </a:fld>
            <a:endParaRPr lang="el-GR"/>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144593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g"/><Relationship Id="rId1" Type="http://schemas.openxmlformats.org/officeDocument/2006/relationships/slideLayout" Target="../slideLayouts/slideLayout7.xml"/><Relationship Id="rId4" Type="http://schemas.openxmlformats.org/officeDocument/2006/relationships/hyperlink" Target="https://www.youtube.com/watch?v=AvchlWftt80"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theoceancleanup.com/oceans/" TargetMode="External"/><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hyperlink" Target="https://theoceancleanup.com/great-pacific-garbage-patch/"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1.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85861" y="989013"/>
            <a:ext cx="9953625" cy="1725612"/>
          </a:xfrm>
          <a:solidFill>
            <a:schemeClr val="accent4">
              <a:lumMod val="20000"/>
              <a:lumOff val="80000"/>
            </a:schemeClr>
          </a:solidFill>
        </p:spPr>
        <p:txBody>
          <a:bodyPr>
            <a:normAutofit/>
          </a:bodyPr>
          <a:lstStyle/>
          <a:p>
            <a:r>
              <a:rPr lang="en-US" b="1" dirty="0" err="1">
                <a:solidFill>
                  <a:schemeClr val="accent2">
                    <a:lumMod val="50000"/>
                  </a:schemeClr>
                </a:solidFill>
                <a:effectLst>
                  <a:outerShdw blurRad="38100" dist="38100" dir="2700000" algn="tl">
                    <a:srgbClr val="000000">
                      <a:alpha val="43137"/>
                    </a:srgbClr>
                  </a:outerShdw>
                </a:effectLst>
                <a:latin typeface="Bahnschrift SemiLight Condensed" panose="020B0502040204020203" pitchFamily="34" charset="0"/>
              </a:rPr>
              <a:t>Obrazovanje</a:t>
            </a:r>
            <a:r>
              <a:rPr lang="en-US" b="1" dirty="0">
                <a:solidFill>
                  <a:schemeClr val="accent2">
                    <a:lumMod val="50000"/>
                  </a:schemeClr>
                </a:solidFill>
                <a:effectLst>
                  <a:outerShdw blurRad="38100" dist="38100" dir="2700000" algn="tl">
                    <a:srgbClr val="000000">
                      <a:alpha val="43137"/>
                    </a:srgbClr>
                  </a:outerShdw>
                </a:effectLst>
                <a:latin typeface="Bahnschrift SemiLight Condensed" panose="020B0502040204020203" pitchFamily="34" charset="0"/>
              </a:rPr>
              <a:t> </a:t>
            </a:r>
            <a:r>
              <a:rPr lang="en-US" b="1" dirty="0" err="1">
                <a:solidFill>
                  <a:schemeClr val="accent2">
                    <a:lumMod val="50000"/>
                  </a:schemeClr>
                </a:solidFill>
                <a:effectLst>
                  <a:outerShdw blurRad="38100" dist="38100" dir="2700000" algn="tl">
                    <a:srgbClr val="000000">
                      <a:alpha val="43137"/>
                    </a:srgbClr>
                  </a:outerShdw>
                </a:effectLst>
                <a:latin typeface="Bahnschrift SemiLight Condensed" panose="020B0502040204020203" pitchFamily="34" charset="0"/>
              </a:rPr>
              <a:t>za</a:t>
            </a:r>
            <a:r>
              <a:rPr lang="en-US" b="1" dirty="0">
                <a:solidFill>
                  <a:schemeClr val="accent2">
                    <a:lumMod val="50000"/>
                  </a:schemeClr>
                </a:solidFill>
                <a:effectLst>
                  <a:outerShdw blurRad="38100" dist="38100" dir="2700000" algn="tl">
                    <a:srgbClr val="000000">
                      <a:alpha val="43137"/>
                    </a:srgbClr>
                  </a:outerShdw>
                </a:effectLst>
                <a:latin typeface="Bahnschrift SemiLight Condensed" panose="020B0502040204020203" pitchFamily="34" charset="0"/>
              </a:rPr>
              <a:t> </a:t>
            </a:r>
            <a:r>
              <a:rPr lang="en-US" b="1" dirty="0" err="1">
                <a:solidFill>
                  <a:schemeClr val="accent2">
                    <a:lumMod val="50000"/>
                  </a:schemeClr>
                </a:solidFill>
                <a:effectLst>
                  <a:outerShdw blurRad="38100" dist="38100" dir="2700000" algn="tl">
                    <a:srgbClr val="000000">
                      <a:alpha val="43137"/>
                    </a:srgbClr>
                  </a:outerShdw>
                </a:effectLst>
                <a:latin typeface="Bahnschrift SemiLight Condensed" panose="020B0502040204020203" pitchFamily="34" charset="0"/>
              </a:rPr>
              <a:t>održivi</a:t>
            </a:r>
            <a:r>
              <a:rPr lang="en-US" b="1" dirty="0">
                <a:solidFill>
                  <a:schemeClr val="accent2">
                    <a:lumMod val="50000"/>
                  </a:schemeClr>
                </a:solidFill>
                <a:effectLst>
                  <a:outerShdw blurRad="38100" dist="38100" dir="2700000" algn="tl">
                    <a:srgbClr val="000000">
                      <a:alpha val="43137"/>
                    </a:srgbClr>
                  </a:outerShdw>
                </a:effectLst>
                <a:latin typeface="Bahnschrift SemiLight Condensed" panose="020B0502040204020203" pitchFamily="34" charset="0"/>
              </a:rPr>
              <a:t> </a:t>
            </a:r>
            <a:r>
              <a:rPr lang="en-US" b="1" dirty="0" err="1">
                <a:solidFill>
                  <a:schemeClr val="accent2">
                    <a:lumMod val="50000"/>
                  </a:schemeClr>
                </a:solidFill>
                <a:effectLst>
                  <a:outerShdw blurRad="38100" dist="38100" dir="2700000" algn="tl">
                    <a:srgbClr val="000000">
                      <a:alpha val="43137"/>
                    </a:srgbClr>
                  </a:outerShdw>
                </a:effectLst>
                <a:latin typeface="Bahnschrift SemiLight Condensed" panose="020B0502040204020203" pitchFamily="34" charset="0"/>
              </a:rPr>
              <a:t>razvoj</a:t>
            </a:r>
            <a:r>
              <a:rPr lang="en-US" b="1" dirty="0" smtClean="0">
                <a:solidFill>
                  <a:schemeClr val="accent2">
                    <a:lumMod val="50000"/>
                  </a:schemeClr>
                </a:solidFill>
                <a:effectLst>
                  <a:outerShdw blurRad="38100" dist="38100" dir="2700000" algn="tl">
                    <a:srgbClr val="000000">
                      <a:alpha val="43137"/>
                    </a:srgbClr>
                  </a:outerShdw>
                </a:effectLst>
                <a:latin typeface="Bahnschrift SemiLight Condensed" panose="020B0502040204020203" pitchFamily="34" charset="0"/>
              </a:rPr>
              <a:t>:</a:t>
            </a:r>
            <a:r>
              <a:rPr lang="hr-HR" b="1" dirty="0">
                <a:solidFill>
                  <a:schemeClr val="accent2">
                    <a:lumMod val="50000"/>
                  </a:schemeClr>
                </a:solidFill>
                <a:effectLst>
                  <a:outerShdw blurRad="38100" dist="38100" dir="2700000" algn="tl">
                    <a:srgbClr val="000000">
                      <a:alpha val="43137"/>
                    </a:srgbClr>
                  </a:outerShdw>
                </a:effectLst>
                <a:latin typeface="Bahnschrift SemiLight Condensed" panose="020B0502040204020203" pitchFamily="34" charset="0"/>
              </a:rPr>
              <a:t/>
            </a:r>
            <a:br>
              <a:rPr lang="hr-HR" b="1" dirty="0">
                <a:solidFill>
                  <a:schemeClr val="accent2">
                    <a:lumMod val="50000"/>
                  </a:schemeClr>
                </a:solidFill>
                <a:effectLst>
                  <a:outerShdw blurRad="38100" dist="38100" dir="2700000" algn="tl">
                    <a:srgbClr val="000000">
                      <a:alpha val="43137"/>
                    </a:srgbClr>
                  </a:outerShdw>
                </a:effectLst>
                <a:latin typeface="Bahnschrift SemiLight Condensed" panose="020B0502040204020203" pitchFamily="34" charset="0"/>
              </a:rPr>
            </a:br>
            <a:r>
              <a:rPr lang="hr-HR" sz="4000" b="1" dirty="0">
                <a:effectLst>
                  <a:outerShdw blurRad="38100" dist="38100" dir="2700000" algn="tl">
                    <a:srgbClr val="000000">
                      <a:alpha val="43137"/>
                    </a:srgbClr>
                  </a:outerShdw>
                </a:effectLst>
                <a:latin typeface="Bahnschrift SemiLight Condensed" panose="020B0502040204020203" pitchFamily="34" charset="0"/>
              </a:rPr>
              <a:t>Održivost u našim školama</a:t>
            </a:r>
            <a:endParaRPr lang="el-GR" sz="4000" b="1" i="1" dirty="0">
              <a:effectLst>
                <a:outerShdw blurRad="38100" dist="38100" dir="2700000" algn="tl">
                  <a:srgbClr val="000000">
                    <a:alpha val="43137"/>
                  </a:srgbClr>
                </a:outerShdw>
              </a:effectLst>
              <a:latin typeface="Bahnschrift SemiLight Condensed" panose="020B0502040204020203" pitchFamily="34" charset="0"/>
            </a:endParaRPr>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7974"/>
            <a:ext cx="12191999" cy="4010025"/>
          </a:xfrm>
          <a:prstGeom prst="rect">
            <a:avLst/>
          </a:prstGeom>
        </p:spPr>
      </p:pic>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241026" cy="855664"/>
          </a:xfrm>
          <a:prstGeom prst="rect">
            <a:avLst/>
          </a:prstGeom>
        </p:spPr>
      </p:pic>
    </p:spTree>
    <p:extLst>
      <p:ext uri="{BB962C8B-B14F-4D97-AF65-F5344CB8AC3E}">
        <p14:creationId xmlns:p14="http://schemas.microsoft.com/office/powerpoint/2010/main" val="28849313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 name="Content Placeholder 2"/>
          <p:cNvSpPr txBox="1">
            <a:spLocks noGrp="1"/>
          </p:cNvSpPr>
          <p:nvPr>
            <p:ph type="body" idx="1"/>
          </p:nvPr>
        </p:nvSpPr>
        <p:spPr>
          <a:xfrm>
            <a:off x="545319" y="776813"/>
            <a:ext cx="5644815" cy="1840988"/>
          </a:xfrm>
          <a:prstGeom prst="rect">
            <a:avLst/>
          </a:prstGeom>
        </p:spPr>
        <p:txBody>
          <a:bodyPr>
            <a:normAutofit fontScale="70000" lnSpcReduction="20000"/>
          </a:bodyPr>
          <a:lstStyle/>
          <a:p>
            <a:pPr>
              <a:lnSpc>
                <a:spcPct val="120000"/>
              </a:lnSpc>
              <a:defRPr sz="2200" spc="0">
                <a:solidFill>
                  <a:srgbClr val="404040"/>
                </a:solidFill>
                <a:latin typeface="Georgia"/>
                <a:ea typeface="Georgia"/>
                <a:cs typeface="Georgia"/>
                <a:sym typeface="Georgia"/>
              </a:defRPr>
            </a:pPr>
            <a:r>
              <a:rPr lang="pl-PL" sz="5333" spc="0" dirty="0">
                <a:latin typeface="Georgia"/>
                <a:ea typeface="Georgia"/>
                <a:cs typeface="Georgia"/>
              </a:rPr>
              <a:t>Što je od sljedećeg važno za ravnopravnost spolova?</a:t>
            </a:r>
            <a:endParaRPr lang="en-US" sz="5333" spc="0" dirty="0">
              <a:latin typeface="Georgia"/>
              <a:ea typeface="Georgia"/>
              <a:cs typeface="Georgia"/>
            </a:endParaRPr>
          </a:p>
          <a:p>
            <a:pPr marL="685783" indent="-685783">
              <a:buAutoNum type="alphaLcPeriod"/>
              <a:defRPr sz="2200" spc="0">
                <a:solidFill>
                  <a:srgbClr val="404040"/>
                </a:solidFill>
                <a:latin typeface="Georgia"/>
                <a:ea typeface="Georgia"/>
                <a:cs typeface="Georgia"/>
                <a:sym typeface="Georgia"/>
              </a:defRPr>
            </a:pPr>
            <a:endParaRPr lang="en-US" sz="3733" dirty="0"/>
          </a:p>
          <a:p>
            <a:pPr>
              <a:defRPr sz="2200" spc="0">
                <a:solidFill>
                  <a:srgbClr val="404040"/>
                </a:solidFill>
                <a:latin typeface="Georgia"/>
                <a:ea typeface="Georgia"/>
                <a:cs typeface="Georgia"/>
                <a:sym typeface="Georgia"/>
              </a:defRPr>
            </a:pPr>
            <a:endParaRPr lang="en-US" sz="3733" b="1" dirty="0"/>
          </a:p>
          <a:p>
            <a:pPr>
              <a:defRPr sz="2200" spc="0">
                <a:solidFill>
                  <a:srgbClr val="404040"/>
                </a:solidFill>
                <a:latin typeface="Georgia"/>
                <a:ea typeface="Georgia"/>
                <a:cs typeface="Georgia"/>
                <a:sym typeface="Georgia"/>
              </a:defRPr>
            </a:pPr>
            <a:endParaRPr lang="en-US" sz="3733" b="1" dirty="0"/>
          </a:p>
        </p:txBody>
      </p:sp>
      <p:sp>
        <p:nvSpPr>
          <p:cNvPr id="1190" name="TextBox 2"/>
          <p:cNvSpPr txBox="1"/>
          <p:nvPr/>
        </p:nvSpPr>
        <p:spPr>
          <a:xfrm>
            <a:off x="124230" y="6268088"/>
            <a:ext cx="319249" cy="5335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0957" tIns="60957" rIns="60957" bIns="60957">
            <a:spAutoFit/>
          </a:bodyPr>
          <a:lstStyle>
            <a:lvl1pPr>
              <a:defRPr sz="2000">
                <a:solidFill>
                  <a:srgbClr val="FFFFFF"/>
                </a:solidFill>
                <a:latin typeface="Georgia"/>
                <a:ea typeface="Georgia"/>
                <a:cs typeface="Georgia"/>
                <a:sym typeface="Georgia"/>
              </a:defRPr>
            </a:lvl1pPr>
          </a:lstStyle>
          <a:p>
            <a:r>
              <a:rPr lang="en-US" sz="2667" dirty="0"/>
              <a:t>3</a:t>
            </a:r>
            <a:endParaRPr sz="2667" dirty="0"/>
          </a:p>
        </p:txBody>
      </p:sp>
      <p:pic>
        <p:nvPicPr>
          <p:cNvPr id="9218" name="Picture 2" descr="Goal 5 | Department of Economic and Social Affai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0133" y="789000"/>
            <a:ext cx="5280000" cy="528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3479" y="2198612"/>
            <a:ext cx="5542975" cy="46365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a:defRPr sz="2200" spc="0">
                <a:solidFill>
                  <a:srgbClr val="404040"/>
                </a:solidFill>
                <a:latin typeface="Georgia"/>
                <a:ea typeface="Georgia"/>
                <a:cs typeface="Georgia"/>
                <a:sym typeface="Georgia"/>
              </a:defRPr>
            </a:pPr>
            <a:endParaRPr lang="en-US" sz="2933" dirty="0"/>
          </a:p>
          <a:p>
            <a:pPr marL="685783" indent="-685783">
              <a:buAutoNum type="alphaLcPeriod"/>
              <a:defRPr sz="2200" spc="0">
                <a:solidFill>
                  <a:srgbClr val="404040"/>
                </a:solidFill>
                <a:latin typeface="Georgia"/>
                <a:ea typeface="Georgia"/>
                <a:cs typeface="Georgia"/>
                <a:sym typeface="Georgia"/>
              </a:defRPr>
            </a:pPr>
            <a:r>
              <a:rPr lang="en-US" sz="2933" dirty="0" err="1"/>
              <a:t>Jednake</a:t>
            </a:r>
            <a:r>
              <a:rPr lang="en-US" sz="2933" dirty="0"/>
              <a:t> </a:t>
            </a:r>
            <a:r>
              <a:rPr lang="en-US" sz="2933" dirty="0" err="1"/>
              <a:t>plaće</a:t>
            </a:r>
            <a:r>
              <a:rPr lang="en-US" sz="2933" dirty="0"/>
              <a:t> </a:t>
            </a:r>
            <a:r>
              <a:rPr lang="en-US" sz="2933" dirty="0" err="1"/>
              <a:t>za</a:t>
            </a:r>
            <a:r>
              <a:rPr lang="en-US" sz="2933" dirty="0"/>
              <a:t> </a:t>
            </a:r>
            <a:r>
              <a:rPr lang="en-US" sz="2933" dirty="0" err="1"/>
              <a:t>muškarce</a:t>
            </a:r>
            <a:r>
              <a:rPr lang="en-US" sz="2933" dirty="0"/>
              <a:t> </a:t>
            </a:r>
            <a:r>
              <a:rPr lang="en-US" sz="2933" dirty="0" err="1"/>
              <a:t>i</a:t>
            </a:r>
            <a:r>
              <a:rPr lang="en-US" sz="2933" dirty="0"/>
              <a:t> </a:t>
            </a:r>
            <a:r>
              <a:rPr lang="en-US" sz="2933" dirty="0" err="1"/>
              <a:t>žene</a:t>
            </a:r>
            <a:endParaRPr lang="en-US" sz="2933" dirty="0"/>
          </a:p>
          <a:p>
            <a:pPr marL="685783" indent="-685783">
              <a:buAutoNum type="alphaLcPeriod"/>
              <a:defRPr sz="2200" spc="0">
                <a:solidFill>
                  <a:srgbClr val="404040"/>
                </a:solidFill>
                <a:latin typeface="Georgia"/>
                <a:ea typeface="Georgia"/>
                <a:cs typeface="Georgia"/>
                <a:sym typeface="Georgia"/>
              </a:defRPr>
            </a:pPr>
            <a:endParaRPr lang="en-US" sz="2933" dirty="0"/>
          </a:p>
          <a:p>
            <a:pPr marL="685783" indent="-685783">
              <a:buAutoNum type="alphaLcPeriod"/>
              <a:defRPr sz="2200" spc="0">
                <a:solidFill>
                  <a:srgbClr val="404040"/>
                </a:solidFill>
                <a:latin typeface="Georgia"/>
                <a:ea typeface="Georgia"/>
                <a:cs typeface="Georgia"/>
                <a:sym typeface="Georgia"/>
              </a:defRPr>
            </a:pPr>
            <a:r>
              <a:rPr lang="en-US" sz="2933" dirty="0" err="1"/>
              <a:t>Djevojčice</a:t>
            </a:r>
            <a:r>
              <a:rPr lang="en-US" sz="2933" dirty="0"/>
              <a:t> </a:t>
            </a:r>
            <a:r>
              <a:rPr lang="en-US" sz="2933" dirty="0" err="1"/>
              <a:t>dobivaju</a:t>
            </a:r>
            <a:r>
              <a:rPr lang="en-US" sz="2933" dirty="0"/>
              <a:t> </a:t>
            </a:r>
            <a:r>
              <a:rPr lang="en-US" sz="2933" dirty="0" err="1"/>
              <a:t>istu</a:t>
            </a:r>
            <a:r>
              <a:rPr lang="en-US" sz="2933" dirty="0"/>
              <a:t> </a:t>
            </a:r>
            <a:r>
              <a:rPr lang="en-US" sz="2933" dirty="0" err="1"/>
              <a:t>razinu</a:t>
            </a:r>
            <a:r>
              <a:rPr lang="en-US" sz="2933" dirty="0"/>
              <a:t> </a:t>
            </a:r>
            <a:r>
              <a:rPr lang="en-US" sz="2933" dirty="0" err="1"/>
              <a:t>obrazovanja</a:t>
            </a:r>
            <a:r>
              <a:rPr lang="en-US" sz="2933" dirty="0"/>
              <a:t> </a:t>
            </a:r>
            <a:r>
              <a:rPr lang="en-US" sz="2933" dirty="0" err="1"/>
              <a:t>kao</a:t>
            </a:r>
            <a:r>
              <a:rPr lang="en-US" sz="2933" dirty="0"/>
              <a:t> </a:t>
            </a:r>
            <a:r>
              <a:rPr lang="en-US" sz="2933" dirty="0" err="1"/>
              <a:t>i</a:t>
            </a:r>
            <a:r>
              <a:rPr lang="en-US" sz="2933" dirty="0"/>
              <a:t> </a:t>
            </a:r>
            <a:r>
              <a:rPr lang="en-US" sz="2933" dirty="0" err="1"/>
              <a:t>dječaci</a:t>
            </a:r>
            <a:endParaRPr lang="en-US" sz="2933" dirty="0"/>
          </a:p>
          <a:p>
            <a:pPr marL="685783" indent="-685783">
              <a:buAutoNum type="alphaLcPeriod"/>
              <a:defRPr sz="2200" spc="0">
                <a:solidFill>
                  <a:srgbClr val="404040"/>
                </a:solidFill>
                <a:latin typeface="Georgia"/>
                <a:ea typeface="Georgia"/>
                <a:cs typeface="Georgia"/>
                <a:sym typeface="Georgia"/>
              </a:defRPr>
            </a:pPr>
            <a:endParaRPr lang="en-US" sz="2933" dirty="0"/>
          </a:p>
          <a:p>
            <a:pPr marL="685783" indent="-685783">
              <a:buAutoNum type="alphaLcPeriod"/>
              <a:defRPr sz="2200" spc="0">
                <a:solidFill>
                  <a:srgbClr val="404040"/>
                </a:solidFill>
                <a:latin typeface="Georgia"/>
                <a:ea typeface="Georgia"/>
                <a:cs typeface="Georgia"/>
                <a:sym typeface="Georgia"/>
              </a:defRPr>
            </a:pPr>
            <a:r>
              <a:rPr lang="en-US" sz="2933" dirty="0" err="1"/>
              <a:t>Žene</a:t>
            </a:r>
            <a:r>
              <a:rPr lang="en-US" sz="2933" dirty="0"/>
              <a:t> </a:t>
            </a:r>
            <a:r>
              <a:rPr lang="en-US" sz="2933" dirty="0" err="1"/>
              <a:t>mogu</a:t>
            </a:r>
            <a:r>
              <a:rPr lang="en-US" sz="2933" dirty="0"/>
              <a:t> </a:t>
            </a:r>
            <a:r>
              <a:rPr lang="en-US" sz="2933" dirty="0" err="1"/>
              <a:t>dobiti</a:t>
            </a:r>
            <a:r>
              <a:rPr lang="en-US" sz="2933" dirty="0"/>
              <a:t> </a:t>
            </a:r>
            <a:r>
              <a:rPr lang="en-US" sz="2933" dirty="0" err="1"/>
              <a:t>zajmove</a:t>
            </a:r>
            <a:r>
              <a:rPr lang="en-US" sz="2933" dirty="0"/>
              <a:t> </a:t>
            </a:r>
            <a:r>
              <a:rPr lang="en-US" sz="2933" dirty="0" err="1"/>
              <a:t>za</a:t>
            </a:r>
            <a:r>
              <a:rPr lang="en-US" sz="2933" dirty="0"/>
              <a:t> </a:t>
            </a:r>
            <a:r>
              <a:rPr lang="en-US" sz="2933" dirty="0" err="1"/>
              <a:t>pokretanje</a:t>
            </a:r>
            <a:r>
              <a:rPr lang="en-US" sz="2933" dirty="0"/>
              <a:t> </a:t>
            </a:r>
            <a:r>
              <a:rPr lang="en-US" sz="2933" dirty="0" err="1"/>
              <a:t>posla</a:t>
            </a:r>
            <a:endParaRPr lang="en-US" sz="2933" dirty="0">
              <a:latin typeface="Georgia"/>
              <a:ea typeface="Georgia"/>
              <a:cs typeface="Georgia"/>
            </a:endParaRPr>
          </a:p>
        </p:txBody>
      </p:sp>
      <p:pic>
        <p:nvPicPr>
          <p:cNvPr id="7" name="Picture 6">
            <a:hlinkClick r:id="" action="ppaction://noaction"/>
          </p:cNvPr>
          <p:cNvPicPr>
            <a:picLocks noChangeAspect="1"/>
          </p:cNvPicPr>
          <p:nvPr/>
        </p:nvPicPr>
        <p:blipFill>
          <a:blip r:embed="rId4"/>
          <a:stretch>
            <a:fillRect/>
          </a:stretch>
        </p:blipFill>
        <p:spPr>
          <a:xfrm>
            <a:off x="11460314" y="6069001"/>
            <a:ext cx="732561" cy="732561"/>
          </a:xfrm>
          <a:prstGeom prst="rect">
            <a:avLst/>
          </a:prstGeom>
        </p:spPr>
      </p:pic>
    </p:spTree>
    <p:extLst>
      <p:ext uri="{BB962C8B-B14F-4D97-AF65-F5344CB8AC3E}">
        <p14:creationId xmlns:p14="http://schemas.microsoft.com/office/powerpoint/2010/main" val="2754341022"/>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 name="Content Placeholder 2"/>
          <p:cNvSpPr txBox="1">
            <a:spLocks noGrp="1"/>
          </p:cNvSpPr>
          <p:nvPr>
            <p:ph type="body" idx="1"/>
          </p:nvPr>
        </p:nvSpPr>
        <p:spPr>
          <a:xfrm>
            <a:off x="596238" y="238002"/>
            <a:ext cx="5644815" cy="1840988"/>
          </a:xfrm>
          <a:prstGeom prst="rect">
            <a:avLst/>
          </a:prstGeom>
        </p:spPr>
        <p:txBody>
          <a:bodyPr>
            <a:normAutofit fontScale="70000" lnSpcReduction="20000"/>
          </a:bodyPr>
          <a:lstStyle/>
          <a:p>
            <a:pPr>
              <a:lnSpc>
                <a:spcPct val="120000"/>
              </a:lnSpc>
              <a:defRPr sz="2200" spc="0">
                <a:solidFill>
                  <a:srgbClr val="404040"/>
                </a:solidFill>
                <a:latin typeface="Georgia"/>
                <a:ea typeface="Georgia"/>
                <a:cs typeface="Georgia"/>
                <a:sym typeface="Georgia"/>
              </a:defRPr>
            </a:pPr>
            <a:r>
              <a:rPr lang="en-US" sz="5333" spc="0" dirty="0" err="1">
                <a:latin typeface="Georgia"/>
                <a:ea typeface="Georgia"/>
                <a:cs typeface="Georgia"/>
              </a:rPr>
              <a:t>Gdje</a:t>
            </a:r>
            <a:r>
              <a:rPr lang="en-US" sz="5333" spc="0" dirty="0">
                <a:latin typeface="Georgia"/>
                <a:ea typeface="Georgia"/>
                <a:cs typeface="Georgia"/>
              </a:rPr>
              <a:t> </a:t>
            </a:r>
            <a:r>
              <a:rPr lang="en-US" sz="5333" spc="0" dirty="0" err="1">
                <a:latin typeface="Georgia"/>
                <a:ea typeface="Georgia"/>
                <a:cs typeface="Georgia"/>
              </a:rPr>
              <a:t>odlazi</a:t>
            </a:r>
            <a:r>
              <a:rPr lang="en-US" sz="5333" spc="0" dirty="0">
                <a:latin typeface="Georgia"/>
                <a:ea typeface="Georgia"/>
                <a:cs typeface="Georgia"/>
              </a:rPr>
              <a:t> 90% </a:t>
            </a:r>
            <a:r>
              <a:rPr lang="en-US" sz="5333" spc="0" dirty="0" err="1">
                <a:latin typeface="Georgia"/>
                <a:ea typeface="Georgia"/>
                <a:cs typeface="Georgia"/>
              </a:rPr>
              <a:t>otpadnih</a:t>
            </a:r>
            <a:r>
              <a:rPr lang="en-US" sz="5333" spc="0" dirty="0">
                <a:latin typeface="Georgia"/>
                <a:ea typeface="Georgia"/>
                <a:cs typeface="Georgia"/>
              </a:rPr>
              <a:t> </a:t>
            </a:r>
            <a:r>
              <a:rPr lang="en-US" sz="5333" spc="0" dirty="0" err="1">
                <a:latin typeface="Georgia"/>
                <a:ea typeface="Georgia"/>
                <a:cs typeface="Georgia"/>
              </a:rPr>
              <a:t>voda</a:t>
            </a:r>
            <a:r>
              <a:rPr lang="en-US" sz="5333" spc="0" dirty="0">
                <a:latin typeface="Georgia"/>
                <a:ea typeface="Georgia"/>
                <a:cs typeface="Georgia"/>
              </a:rPr>
              <a:t> </a:t>
            </a:r>
            <a:r>
              <a:rPr lang="en-US" sz="5333" spc="0" dirty="0" err="1">
                <a:latin typeface="Georgia"/>
                <a:ea typeface="Georgia"/>
                <a:cs typeface="Georgia"/>
              </a:rPr>
              <a:t>iz</a:t>
            </a:r>
            <a:r>
              <a:rPr lang="en-US" sz="5333" spc="0" dirty="0">
                <a:latin typeface="Georgia"/>
                <a:ea typeface="Georgia"/>
                <a:cs typeface="Georgia"/>
              </a:rPr>
              <a:t> </a:t>
            </a:r>
            <a:r>
              <a:rPr lang="en-US" sz="5333" spc="0" dirty="0" err="1">
                <a:latin typeface="Georgia"/>
                <a:ea typeface="Georgia"/>
                <a:cs typeface="Georgia"/>
              </a:rPr>
              <a:t>ljudskih</a:t>
            </a:r>
            <a:r>
              <a:rPr lang="en-US" sz="5333" spc="0" dirty="0">
                <a:latin typeface="Georgia"/>
                <a:ea typeface="Georgia"/>
                <a:cs typeface="Georgia"/>
              </a:rPr>
              <a:t> </a:t>
            </a:r>
            <a:r>
              <a:rPr lang="en-US" sz="5333" spc="0" dirty="0" err="1">
                <a:latin typeface="Georgia"/>
                <a:ea typeface="Georgia"/>
                <a:cs typeface="Georgia"/>
              </a:rPr>
              <a:t>aktivnosti</a:t>
            </a:r>
            <a:r>
              <a:rPr lang="en-US" sz="5333" spc="0" dirty="0">
                <a:latin typeface="Georgia"/>
                <a:ea typeface="Georgia"/>
                <a:cs typeface="Georgia"/>
              </a:rPr>
              <a:t>?</a:t>
            </a:r>
          </a:p>
          <a:p>
            <a:pPr marL="685783" indent="-685783">
              <a:buAutoNum type="alphaLcPeriod"/>
              <a:defRPr sz="2200" spc="0">
                <a:solidFill>
                  <a:srgbClr val="404040"/>
                </a:solidFill>
                <a:latin typeface="Georgia"/>
                <a:ea typeface="Georgia"/>
                <a:cs typeface="Georgia"/>
                <a:sym typeface="Georgia"/>
              </a:defRPr>
            </a:pPr>
            <a:endParaRPr lang="en-US" sz="3733" dirty="0"/>
          </a:p>
          <a:p>
            <a:pPr>
              <a:defRPr sz="2200" spc="0">
                <a:solidFill>
                  <a:srgbClr val="404040"/>
                </a:solidFill>
                <a:latin typeface="Georgia"/>
                <a:ea typeface="Georgia"/>
                <a:cs typeface="Georgia"/>
                <a:sym typeface="Georgia"/>
              </a:defRPr>
            </a:pPr>
            <a:endParaRPr lang="en-US" sz="3733" b="1" dirty="0"/>
          </a:p>
          <a:p>
            <a:pPr>
              <a:defRPr sz="2200" spc="0">
                <a:solidFill>
                  <a:srgbClr val="404040"/>
                </a:solidFill>
                <a:latin typeface="Georgia"/>
                <a:ea typeface="Georgia"/>
                <a:cs typeface="Georgia"/>
                <a:sym typeface="Georgia"/>
              </a:defRPr>
            </a:pPr>
            <a:endParaRPr lang="en-US" sz="3733" b="1" dirty="0"/>
          </a:p>
        </p:txBody>
      </p:sp>
      <p:sp>
        <p:nvSpPr>
          <p:cNvPr id="1190" name="TextBox 2"/>
          <p:cNvSpPr txBox="1"/>
          <p:nvPr/>
        </p:nvSpPr>
        <p:spPr>
          <a:xfrm>
            <a:off x="124230" y="6268088"/>
            <a:ext cx="319249" cy="5335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0957" tIns="60957" rIns="60957" bIns="60957">
            <a:spAutoFit/>
          </a:bodyPr>
          <a:lstStyle>
            <a:lvl1pPr>
              <a:defRPr sz="2000">
                <a:solidFill>
                  <a:srgbClr val="FFFFFF"/>
                </a:solidFill>
                <a:latin typeface="Georgia"/>
                <a:ea typeface="Georgia"/>
                <a:cs typeface="Georgia"/>
                <a:sym typeface="Georgia"/>
              </a:defRPr>
            </a:lvl1pPr>
          </a:lstStyle>
          <a:p>
            <a:r>
              <a:rPr lang="en-US" sz="2667" dirty="0"/>
              <a:t>3</a:t>
            </a:r>
            <a:endParaRPr sz="2667"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1973" y="789000"/>
            <a:ext cx="5280000" cy="5280000"/>
          </a:xfrm>
          <a:prstGeom prst="rect">
            <a:avLst/>
          </a:prstGeom>
        </p:spPr>
      </p:pic>
      <p:sp>
        <p:nvSpPr>
          <p:cNvPr id="4" name="TextBox 3"/>
          <p:cNvSpPr txBox="1"/>
          <p:nvPr/>
        </p:nvSpPr>
        <p:spPr>
          <a:xfrm>
            <a:off x="443475" y="2078989"/>
            <a:ext cx="5746655" cy="39144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marL="685783" indent="-685783">
              <a:lnSpc>
                <a:spcPct val="120000"/>
              </a:lnSpc>
              <a:buFontTx/>
              <a:buAutoNum type="alphaLcPeriod"/>
              <a:defRPr sz="2200" spc="0">
                <a:solidFill>
                  <a:srgbClr val="404040"/>
                </a:solidFill>
                <a:latin typeface="Georgia"/>
                <a:ea typeface="Georgia"/>
                <a:cs typeface="Georgia"/>
                <a:sym typeface="Georgia"/>
              </a:defRPr>
            </a:pPr>
            <a:r>
              <a:rPr lang="en-US" sz="2933" dirty="0" err="1">
                <a:latin typeface="Georgia"/>
                <a:ea typeface="Georgia"/>
                <a:cs typeface="Georgia"/>
              </a:rPr>
              <a:t>Obrađuje</a:t>
            </a:r>
            <a:r>
              <a:rPr lang="en-US" sz="2933" dirty="0">
                <a:latin typeface="Georgia"/>
                <a:ea typeface="Georgia"/>
                <a:cs typeface="Georgia"/>
              </a:rPr>
              <a:t> se </a:t>
            </a:r>
            <a:r>
              <a:rPr lang="en-US" sz="2933" dirty="0" err="1">
                <a:latin typeface="Georgia"/>
                <a:ea typeface="Georgia"/>
                <a:cs typeface="Georgia"/>
              </a:rPr>
              <a:t>i</a:t>
            </a:r>
            <a:r>
              <a:rPr lang="en-US" sz="2933" dirty="0">
                <a:latin typeface="Georgia"/>
                <a:ea typeface="Georgia"/>
                <a:cs typeface="Georgia"/>
              </a:rPr>
              <a:t> </a:t>
            </a:r>
            <a:r>
              <a:rPr lang="en-US" sz="2933" dirty="0" err="1">
                <a:latin typeface="Georgia"/>
                <a:ea typeface="Georgia"/>
                <a:cs typeface="Georgia"/>
              </a:rPr>
              <a:t>reciklira</a:t>
            </a:r>
            <a:endParaRPr lang="en-US" sz="2933" dirty="0">
              <a:latin typeface="Georgia"/>
              <a:ea typeface="Georgia"/>
              <a:cs typeface="Georgia"/>
            </a:endParaRPr>
          </a:p>
          <a:p>
            <a:pPr marL="685783" indent="-685783">
              <a:lnSpc>
                <a:spcPct val="120000"/>
              </a:lnSpc>
              <a:buFontTx/>
              <a:buAutoNum type="alphaLcPeriod"/>
              <a:defRPr sz="2200" spc="0">
                <a:solidFill>
                  <a:srgbClr val="404040"/>
                </a:solidFill>
                <a:latin typeface="Georgia"/>
                <a:ea typeface="Georgia"/>
                <a:cs typeface="Georgia"/>
                <a:sym typeface="Georgia"/>
              </a:defRPr>
            </a:pPr>
            <a:r>
              <a:rPr lang="en-US" sz="2933" dirty="0" err="1">
                <a:latin typeface="Georgia"/>
                <a:ea typeface="Georgia"/>
                <a:cs typeface="Georgia"/>
              </a:rPr>
              <a:t>Sigurno</a:t>
            </a:r>
            <a:r>
              <a:rPr lang="en-US" sz="2933" dirty="0">
                <a:latin typeface="Georgia"/>
                <a:ea typeface="Georgia"/>
                <a:cs typeface="Georgia"/>
              </a:rPr>
              <a:t> se </a:t>
            </a:r>
            <a:r>
              <a:rPr lang="en-US" sz="2933" dirty="0" err="1">
                <a:latin typeface="Georgia"/>
                <a:ea typeface="Georgia"/>
                <a:cs typeface="Georgia"/>
              </a:rPr>
              <a:t>čuva</a:t>
            </a:r>
            <a:r>
              <a:rPr lang="en-US" sz="2933" dirty="0">
                <a:latin typeface="Georgia"/>
                <a:ea typeface="Georgia"/>
                <a:cs typeface="Georgia"/>
              </a:rPr>
              <a:t> u </a:t>
            </a:r>
            <a:r>
              <a:rPr lang="en-US" sz="2933" dirty="0" err="1">
                <a:latin typeface="Georgia"/>
                <a:ea typeface="Georgia"/>
                <a:cs typeface="Georgia"/>
              </a:rPr>
              <a:t>vodonepropusnim</a:t>
            </a:r>
            <a:r>
              <a:rPr lang="en-US" sz="2933" dirty="0">
                <a:latin typeface="Georgia"/>
                <a:ea typeface="Georgia"/>
                <a:cs typeface="Georgia"/>
              </a:rPr>
              <a:t> </a:t>
            </a:r>
            <a:r>
              <a:rPr lang="en-US" sz="2933" dirty="0" err="1">
                <a:latin typeface="Georgia"/>
                <a:ea typeface="Georgia"/>
                <a:cs typeface="Georgia"/>
              </a:rPr>
              <a:t>spremnicima</a:t>
            </a:r>
            <a:endParaRPr lang="en-US" sz="2933" dirty="0">
              <a:latin typeface="Georgia"/>
              <a:ea typeface="Georgia"/>
              <a:cs typeface="Georgia"/>
            </a:endParaRPr>
          </a:p>
          <a:p>
            <a:pPr marL="685783" indent="-685783">
              <a:lnSpc>
                <a:spcPct val="120000"/>
              </a:lnSpc>
              <a:buFontTx/>
              <a:buAutoNum type="alphaLcPeriod"/>
              <a:defRPr sz="2200" spc="0">
                <a:solidFill>
                  <a:srgbClr val="404040"/>
                </a:solidFill>
                <a:latin typeface="Georgia"/>
                <a:ea typeface="Georgia"/>
                <a:cs typeface="Georgia"/>
                <a:sym typeface="Georgia"/>
              </a:defRPr>
            </a:pPr>
            <a:endParaRPr lang="en-US" sz="2933" dirty="0">
              <a:latin typeface="Georgia"/>
              <a:ea typeface="Georgia"/>
              <a:cs typeface="Georgia"/>
            </a:endParaRPr>
          </a:p>
          <a:p>
            <a:pPr marL="685783" indent="-685783">
              <a:lnSpc>
                <a:spcPct val="120000"/>
              </a:lnSpc>
              <a:buFontTx/>
              <a:buAutoNum type="alphaLcPeriod"/>
              <a:defRPr sz="2200" spc="0">
                <a:solidFill>
                  <a:srgbClr val="404040"/>
                </a:solidFill>
                <a:latin typeface="Georgia"/>
                <a:ea typeface="Georgia"/>
                <a:cs typeface="Georgia"/>
                <a:sym typeface="Georgia"/>
              </a:defRPr>
            </a:pPr>
            <a:r>
              <a:rPr lang="en-US" sz="2933" dirty="0" err="1">
                <a:latin typeface="Georgia"/>
                <a:ea typeface="Georgia"/>
                <a:cs typeface="Georgia"/>
              </a:rPr>
              <a:t>Ispušta</a:t>
            </a:r>
            <a:r>
              <a:rPr lang="en-US" sz="2933" dirty="0">
                <a:latin typeface="Georgia"/>
                <a:ea typeface="Georgia"/>
                <a:cs typeface="Georgia"/>
              </a:rPr>
              <a:t> se </a:t>
            </a:r>
            <a:r>
              <a:rPr lang="en-US" sz="2933" dirty="0" err="1">
                <a:latin typeface="Georgia"/>
                <a:ea typeface="Georgia"/>
                <a:cs typeface="Georgia"/>
              </a:rPr>
              <a:t>natrag</a:t>
            </a:r>
            <a:r>
              <a:rPr lang="en-US" sz="2933" dirty="0">
                <a:latin typeface="Georgia"/>
                <a:ea typeface="Georgia"/>
                <a:cs typeface="Georgia"/>
              </a:rPr>
              <a:t> u </a:t>
            </a:r>
            <a:r>
              <a:rPr lang="en-US" sz="2933" dirty="0" err="1">
                <a:latin typeface="Georgia"/>
                <a:ea typeface="Georgia"/>
                <a:cs typeface="Georgia"/>
              </a:rPr>
              <a:t>rijeke</a:t>
            </a:r>
            <a:r>
              <a:rPr lang="en-US" sz="2933" dirty="0">
                <a:latin typeface="Georgia"/>
                <a:ea typeface="Georgia"/>
                <a:cs typeface="Georgia"/>
              </a:rPr>
              <a:t> </a:t>
            </a:r>
            <a:r>
              <a:rPr lang="en-US" sz="2933" dirty="0" err="1">
                <a:latin typeface="Georgia"/>
                <a:ea typeface="Georgia"/>
                <a:cs typeface="Georgia"/>
              </a:rPr>
              <a:t>i</a:t>
            </a:r>
            <a:r>
              <a:rPr lang="en-US" sz="2933" dirty="0">
                <a:latin typeface="Georgia"/>
                <a:ea typeface="Georgia"/>
                <a:cs typeface="Georgia"/>
              </a:rPr>
              <a:t> mora bez </a:t>
            </a:r>
            <a:r>
              <a:rPr lang="en-US" sz="2933" dirty="0" err="1">
                <a:latin typeface="Georgia"/>
                <a:ea typeface="Georgia"/>
                <a:cs typeface="Georgia"/>
              </a:rPr>
              <a:t>pročišćavanja</a:t>
            </a:r>
            <a:endParaRPr lang="en-US" sz="2933" dirty="0">
              <a:latin typeface="Georgia"/>
              <a:ea typeface="Georgia"/>
              <a:cs typeface="Georgia"/>
            </a:endParaRPr>
          </a:p>
        </p:txBody>
      </p:sp>
      <p:pic>
        <p:nvPicPr>
          <p:cNvPr id="9" name="Picture 8">
            <a:hlinkClick r:id="" action="ppaction://noaction"/>
          </p:cNvPr>
          <p:cNvPicPr>
            <a:picLocks noChangeAspect="1"/>
          </p:cNvPicPr>
          <p:nvPr/>
        </p:nvPicPr>
        <p:blipFill>
          <a:blip r:embed="rId4"/>
          <a:stretch>
            <a:fillRect/>
          </a:stretch>
        </p:blipFill>
        <p:spPr>
          <a:xfrm>
            <a:off x="11460314" y="6069001"/>
            <a:ext cx="732561" cy="732561"/>
          </a:xfrm>
          <a:prstGeom prst="rect">
            <a:avLst/>
          </a:prstGeom>
        </p:spPr>
      </p:pic>
    </p:spTree>
    <p:extLst>
      <p:ext uri="{BB962C8B-B14F-4D97-AF65-F5344CB8AC3E}">
        <p14:creationId xmlns:p14="http://schemas.microsoft.com/office/powerpoint/2010/main" val="1549330421"/>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 name="Content Placeholder 2"/>
          <p:cNvSpPr txBox="1">
            <a:spLocks noGrp="1"/>
          </p:cNvSpPr>
          <p:nvPr>
            <p:ph type="body" idx="1"/>
          </p:nvPr>
        </p:nvSpPr>
        <p:spPr>
          <a:xfrm>
            <a:off x="545320" y="789000"/>
            <a:ext cx="5644814" cy="5279999"/>
          </a:xfrm>
          <a:prstGeom prst="rect">
            <a:avLst/>
          </a:prstGeom>
        </p:spPr>
        <p:txBody>
          <a:bodyPr>
            <a:normAutofit fontScale="70000" lnSpcReduction="20000"/>
          </a:bodyPr>
          <a:lstStyle/>
          <a:p>
            <a:pPr>
              <a:defRPr sz="2200" spc="0">
                <a:solidFill>
                  <a:srgbClr val="404040"/>
                </a:solidFill>
                <a:latin typeface="Georgia"/>
                <a:ea typeface="Georgia"/>
                <a:cs typeface="Georgia"/>
                <a:sym typeface="Georgia"/>
              </a:defRPr>
            </a:pPr>
            <a:endParaRPr lang="hr-HR" sz="3733" dirty="0"/>
          </a:p>
          <a:p>
            <a:pPr>
              <a:defRPr sz="2200" spc="0">
                <a:solidFill>
                  <a:srgbClr val="404040"/>
                </a:solidFill>
                <a:latin typeface="Georgia"/>
                <a:ea typeface="Georgia"/>
                <a:cs typeface="Georgia"/>
                <a:sym typeface="Georgia"/>
              </a:defRPr>
            </a:pPr>
            <a:r>
              <a:rPr lang="hr-HR" sz="5100" dirty="0"/>
              <a:t>Koji se obnovljivi izvor energije najviše koristi u svijetu?</a:t>
            </a:r>
          </a:p>
          <a:p>
            <a:pPr>
              <a:defRPr sz="2200" spc="0">
                <a:solidFill>
                  <a:srgbClr val="404040"/>
                </a:solidFill>
                <a:latin typeface="Georgia"/>
                <a:ea typeface="Georgia"/>
                <a:cs typeface="Georgia"/>
                <a:sym typeface="Georgia"/>
              </a:defRPr>
            </a:pPr>
            <a:endParaRPr lang="en-US" sz="5800" dirty="0" smtClean="0"/>
          </a:p>
          <a:p>
            <a:pPr marL="685783" indent="-685783">
              <a:buAutoNum type="alphaLcPeriod"/>
              <a:defRPr sz="2200" spc="0">
                <a:solidFill>
                  <a:srgbClr val="404040"/>
                </a:solidFill>
                <a:latin typeface="Georgia"/>
                <a:ea typeface="Georgia"/>
                <a:cs typeface="Georgia"/>
                <a:sym typeface="Georgia"/>
              </a:defRPr>
            </a:pPr>
            <a:r>
              <a:rPr lang="hr-HR" sz="5800" dirty="0" smtClean="0"/>
              <a:t>Solarni</a:t>
            </a:r>
          </a:p>
          <a:p>
            <a:pPr>
              <a:defRPr sz="2200" spc="0">
                <a:solidFill>
                  <a:srgbClr val="404040"/>
                </a:solidFill>
                <a:latin typeface="Georgia"/>
                <a:ea typeface="Georgia"/>
                <a:cs typeface="Georgia"/>
                <a:sym typeface="Georgia"/>
              </a:defRPr>
            </a:pPr>
            <a:endParaRPr lang="en-US" sz="5800" dirty="0" smtClean="0"/>
          </a:p>
          <a:p>
            <a:pPr>
              <a:defRPr sz="2200" spc="0">
                <a:solidFill>
                  <a:srgbClr val="404040"/>
                </a:solidFill>
                <a:latin typeface="Georgia"/>
                <a:ea typeface="Georgia"/>
                <a:cs typeface="Georgia"/>
                <a:sym typeface="Georgia"/>
              </a:defRPr>
            </a:pPr>
            <a:r>
              <a:rPr lang="hr-HR" sz="5800" dirty="0" smtClean="0"/>
              <a:t>b.  Vjetar</a:t>
            </a:r>
          </a:p>
          <a:p>
            <a:pPr marL="685783" indent="-685783">
              <a:buAutoNum type="alphaLcPeriod"/>
              <a:defRPr sz="2200" spc="0">
                <a:solidFill>
                  <a:srgbClr val="404040"/>
                </a:solidFill>
                <a:latin typeface="Georgia"/>
                <a:ea typeface="Georgia"/>
                <a:cs typeface="Georgia"/>
                <a:sym typeface="Georgia"/>
              </a:defRPr>
            </a:pPr>
            <a:endParaRPr lang="hr-HR" sz="5800" dirty="0" smtClean="0"/>
          </a:p>
          <a:p>
            <a:pPr>
              <a:defRPr sz="2200" spc="0">
                <a:solidFill>
                  <a:srgbClr val="404040"/>
                </a:solidFill>
                <a:latin typeface="Georgia"/>
                <a:ea typeface="Georgia"/>
                <a:cs typeface="Georgia"/>
                <a:sym typeface="Georgia"/>
              </a:defRPr>
            </a:pPr>
            <a:r>
              <a:rPr lang="hr-HR" sz="5800" dirty="0" smtClean="0"/>
              <a:t>c.   Hidro </a:t>
            </a:r>
            <a:endParaRPr lang="en-US" sz="5800" dirty="0" smtClean="0"/>
          </a:p>
          <a:p>
            <a:pPr>
              <a:defRPr sz="2200" spc="0">
                <a:solidFill>
                  <a:srgbClr val="404040"/>
                </a:solidFill>
                <a:latin typeface="Georgia"/>
                <a:ea typeface="Georgia"/>
                <a:cs typeface="Georgia"/>
                <a:sym typeface="Georgia"/>
              </a:defRPr>
            </a:pPr>
            <a:endParaRPr lang="en-US" sz="3733" b="1" dirty="0" smtClean="0"/>
          </a:p>
          <a:p>
            <a:pPr>
              <a:defRPr sz="2200" spc="0">
                <a:solidFill>
                  <a:srgbClr val="404040"/>
                </a:solidFill>
                <a:latin typeface="Georgia"/>
                <a:ea typeface="Georgia"/>
                <a:cs typeface="Georgia"/>
                <a:sym typeface="Georgia"/>
              </a:defRPr>
            </a:pPr>
            <a:endParaRPr lang="en-US" sz="3733" b="1" dirty="0"/>
          </a:p>
        </p:txBody>
      </p:sp>
      <p:sp>
        <p:nvSpPr>
          <p:cNvPr id="1190" name="TextBox 2"/>
          <p:cNvSpPr txBox="1"/>
          <p:nvPr/>
        </p:nvSpPr>
        <p:spPr>
          <a:xfrm>
            <a:off x="124230" y="6268088"/>
            <a:ext cx="319249" cy="5335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0957" tIns="60957" rIns="60957" bIns="60957">
            <a:spAutoFit/>
          </a:bodyPr>
          <a:lstStyle>
            <a:lvl1pPr>
              <a:defRPr sz="2000">
                <a:solidFill>
                  <a:srgbClr val="FFFFFF"/>
                </a:solidFill>
                <a:latin typeface="Georgia"/>
                <a:ea typeface="Georgia"/>
                <a:cs typeface="Georgia"/>
                <a:sym typeface="Georgia"/>
              </a:defRPr>
            </a:lvl1pPr>
          </a:lstStyle>
          <a:p>
            <a:r>
              <a:rPr lang="en-US" sz="2667" dirty="0"/>
              <a:t>3</a:t>
            </a:r>
            <a:endParaRPr sz="2667" dirty="0"/>
          </a:p>
        </p:txBody>
      </p:sp>
      <p:pic>
        <p:nvPicPr>
          <p:cNvPr id="8" name="Picture Placeholder 7"/>
          <p:cNvPicPr preferRelativeResize="0">
            <a:picLocks/>
          </p:cNvPicPr>
          <p:nvPr/>
        </p:nvPicPr>
        <p:blipFill>
          <a:blip r:embed="rId3" cstate="print">
            <a:extLst>
              <a:ext uri="{28A0092B-C50C-407E-A947-70E740481C1C}">
                <a14:useLocalDpi xmlns:a14="http://schemas.microsoft.com/office/drawing/2010/main" val="0"/>
              </a:ext>
            </a:extLst>
          </a:blip>
          <a:srcRect t="5157" b="5157"/>
          <a:stretch>
            <a:fillRect/>
          </a:stretch>
        </p:blipFill>
        <p:spPr>
          <a:xfrm>
            <a:off x="6190133" y="789000"/>
            <a:ext cx="5280000" cy="5280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pic>
      <p:pic>
        <p:nvPicPr>
          <p:cNvPr id="6" name="Picture 5">
            <a:hlinkClick r:id="" action="ppaction://noaction"/>
          </p:cNvPr>
          <p:cNvPicPr>
            <a:picLocks noChangeAspect="1"/>
          </p:cNvPicPr>
          <p:nvPr/>
        </p:nvPicPr>
        <p:blipFill>
          <a:blip r:embed="rId4"/>
          <a:stretch>
            <a:fillRect/>
          </a:stretch>
        </p:blipFill>
        <p:spPr>
          <a:xfrm>
            <a:off x="11460314" y="6069001"/>
            <a:ext cx="732561" cy="732561"/>
          </a:xfrm>
          <a:prstGeom prst="rect">
            <a:avLst/>
          </a:prstGeom>
        </p:spPr>
      </p:pic>
    </p:spTree>
    <p:extLst>
      <p:ext uri="{BB962C8B-B14F-4D97-AF65-F5344CB8AC3E}">
        <p14:creationId xmlns:p14="http://schemas.microsoft.com/office/powerpoint/2010/main" val="2961771465"/>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 name="Content Placeholder 2"/>
          <p:cNvSpPr txBox="1">
            <a:spLocks noGrp="1"/>
          </p:cNvSpPr>
          <p:nvPr>
            <p:ph type="body" idx="1"/>
          </p:nvPr>
        </p:nvSpPr>
        <p:spPr>
          <a:xfrm>
            <a:off x="443477" y="682603"/>
            <a:ext cx="5644815" cy="1840988"/>
          </a:xfrm>
          <a:prstGeom prst="rect">
            <a:avLst/>
          </a:prstGeom>
        </p:spPr>
        <p:txBody>
          <a:bodyPr>
            <a:normAutofit fontScale="70000" lnSpcReduction="20000"/>
          </a:bodyPr>
          <a:lstStyle/>
          <a:p>
            <a:pPr>
              <a:lnSpc>
                <a:spcPct val="120000"/>
              </a:lnSpc>
              <a:defRPr sz="2200" spc="0">
                <a:solidFill>
                  <a:srgbClr val="404040"/>
                </a:solidFill>
                <a:latin typeface="Georgia"/>
                <a:ea typeface="Georgia"/>
                <a:cs typeface="Georgia"/>
                <a:sym typeface="Georgia"/>
              </a:defRPr>
            </a:pPr>
            <a:r>
              <a:rPr lang="en-US" sz="5333" spc="0" dirty="0" err="1">
                <a:latin typeface="Georgia"/>
                <a:ea typeface="Georgia"/>
                <a:cs typeface="Georgia"/>
              </a:rPr>
              <a:t>Što</a:t>
            </a:r>
            <a:r>
              <a:rPr lang="en-US" sz="5333" spc="0" dirty="0">
                <a:latin typeface="Georgia"/>
                <a:ea typeface="Georgia"/>
                <a:cs typeface="Georgia"/>
              </a:rPr>
              <a:t> </a:t>
            </a:r>
            <a:r>
              <a:rPr lang="en-US" sz="5333" spc="0" dirty="0" err="1">
                <a:latin typeface="Georgia"/>
                <a:ea typeface="Georgia"/>
                <a:cs typeface="Georgia"/>
              </a:rPr>
              <a:t>su</a:t>
            </a:r>
            <a:r>
              <a:rPr lang="en-US" sz="5333" spc="0" dirty="0">
                <a:latin typeface="Georgia"/>
                <a:ea typeface="Georgia"/>
                <a:cs typeface="Georgia"/>
              </a:rPr>
              <a:t> od </a:t>
            </a:r>
            <a:r>
              <a:rPr lang="en-US" sz="5333" spc="0" dirty="0" err="1">
                <a:latin typeface="Georgia"/>
                <a:ea typeface="Georgia"/>
                <a:cs typeface="Georgia"/>
              </a:rPr>
              <a:t>sljedećeg</a:t>
            </a:r>
            <a:r>
              <a:rPr lang="en-US" sz="5333" spc="0" dirty="0">
                <a:latin typeface="Georgia"/>
                <a:ea typeface="Georgia"/>
                <a:cs typeface="Georgia"/>
              </a:rPr>
              <a:t> </a:t>
            </a:r>
            <a:r>
              <a:rPr lang="en-US" sz="5333" spc="0" dirty="0" err="1">
                <a:latin typeface="Georgia"/>
                <a:ea typeface="Georgia"/>
                <a:cs typeface="Georgia"/>
              </a:rPr>
              <a:t>kriteriji</a:t>
            </a:r>
            <a:r>
              <a:rPr lang="en-US" sz="5333" spc="0" dirty="0">
                <a:latin typeface="Georgia"/>
                <a:ea typeface="Georgia"/>
                <a:cs typeface="Georgia"/>
              </a:rPr>
              <a:t> </a:t>
            </a:r>
            <a:r>
              <a:rPr lang="en-US" sz="5333" spc="0" dirty="0" err="1">
                <a:latin typeface="Georgia"/>
                <a:ea typeface="Georgia"/>
                <a:cs typeface="Georgia"/>
              </a:rPr>
              <a:t>za</a:t>
            </a:r>
            <a:r>
              <a:rPr lang="en-US" sz="5333" spc="0" dirty="0">
                <a:latin typeface="Georgia"/>
                <a:ea typeface="Georgia"/>
                <a:cs typeface="Georgia"/>
              </a:rPr>
              <a:t> '</a:t>
            </a:r>
            <a:r>
              <a:rPr lang="en-US" sz="5333" spc="0" dirty="0" err="1">
                <a:latin typeface="Georgia"/>
                <a:ea typeface="Georgia"/>
                <a:cs typeface="Georgia"/>
              </a:rPr>
              <a:t>dostojanstven</a:t>
            </a:r>
            <a:r>
              <a:rPr lang="en-US" sz="5333" spc="0" dirty="0">
                <a:latin typeface="Georgia"/>
                <a:ea typeface="Georgia"/>
                <a:cs typeface="Georgia"/>
              </a:rPr>
              <a:t> rad'?</a:t>
            </a:r>
          </a:p>
          <a:p>
            <a:pPr marL="685783" indent="-685783">
              <a:buAutoNum type="alphaLcPeriod"/>
              <a:defRPr sz="2200" spc="0">
                <a:solidFill>
                  <a:srgbClr val="404040"/>
                </a:solidFill>
                <a:latin typeface="Georgia"/>
                <a:ea typeface="Georgia"/>
                <a:cs typeface="Georgia"/>
                <a:sym typeface="Georgia"/>
              </a:defRPr>
            </a:pPr>
            <a:endParaRPr lang="en-US" sz="3733" dirty="0"/>
          </a:p>
          <a:p>
            <a:pPr>
              <a:defRPr sz="2200" spc="0">
                <a:solidFill>
                  <a:srgbClr val="404040"/>
                </a:solidFill>
                <a:latin typeface="Georgia"/>
                <a:ea typeface="Georgia"/>
                <a:cs typeface="Georgia"/>
                <a:sym typeface="Georgia"/>
              </a:defRPr>
            </a:pPr>
            <a:endParaRPr lang="en-US" sz="3733" b="1" dirty="0"/>
          </a:p>
          <a:p>
            <a:pPr>
              <a:defRPr sz="2200" spc="0">
                <a:solidFill>
                  <a:srgbClr val="404040"/>
                </a:solidFill>
                <a:latin typeface="Georgia"/>
                <a:ea typeface="Georgia"/>
                <a:cs typeface="Georgia"/>
                <a:sym typeface="Georgia"/>
              </a:defRPr>
            </a:pPr>
            <a:endParaRPr lang="en-US" sz="3733" b="1" dirty="0"/>
          </a:p>
        </p:txBody>
      </p:sp>
      <p:sp>
        <p:nvSpPr>
          <p:cNvPr id="1190" name="TextBox 2"/>
          <p:cNvSpPr txBox="1"/>
          <p:nvPr/>
        </p:nvSpPr>
        <p:spPr>
          <a:xfrm>
            <a:off x="124230" y="6268088"/>
            <a:ext cx="319249" cy="5335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0957" tIns="60957" rIns="60957" bIns="60957">
            <a:spAutoFit/>
          </a:bodyPr>
          <a:lstStyle>
            <a:lvl1pPr>
              <a:defRPr sz="2000">
                <a:solidFill>
                  <a:srgbClr val="FFFFFF"/>
                </a:solidFill>
                <a:latin typeface="Georgia"/>
                <a:ea typeface="Georgia"/>
                <a:cs typeface="Georgia"/>
                <a:sym typeface="Georgia"/>
              </a:defRPr>
            </a:lvl1pPr>
          </a:lstStyle>
          <a:p>
            <a:r>
              <a:rPr lang="en-US" sz="2667" dirty="0"/>
              <a:t>3</a:t>
            </a:r>
            <a:endParaRPr sz="2667" dirty="0"/>
          </a:p>
        </p:txBody>
      </p:sp>
      <p:sp>
        <p:nvSpPr>
          <p:cNvPr id="4" name="TextBox 3"/>
          <p:cNvSpPr txBox="1"/>
          <p:nvPr/>
        </p:nvSpPr>
        <p:spPr>
          <a:xfrm>
            <a:off x="418017" y="2523591"/>
            <a:ext cx="5746655" cy="3282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marL="685783" indent="-685783">
              <a:buFontTx/>
              <a:buAutoNum type="alphaLcPeriod"/>
              <a:defRPr sz="2200" spc="0">
                <a:solidFill>
                  <a:srgbClr val="404040"/>
                </a:solidFill>
                <a:latin typeface="Georgia"/>
                <a:ea typeface="Georgia"/>
                <a:cs typeface="Georgia"/>
                <a:sym typeface="Georgia"/>
              </a:defRPr>
            </a:pPr>
            <a:r>
              <a:rPr lang="en-US" sz="2933" dirty="0" err="1">
                <a:latin typeface="Georgia"/>
                <a:ea typeface="Georgia"/>
                <a:cs typeface="Georgia"/>
                <a:sym typeface="Geller Text Regular"/>
              </a:rPr>
              <a:t>Sigurno</a:t>
            </a:r>
            <a:r>
              <a:rPr lang="en-US" sz="2933" dirty="0">
                <a:latin typeface="Georgia"/>
                <a:ea typeface="Georgia"/>
                <a:cs typeface="Georgia"/>
                <a:sym typeface="Geller Text Regular"/>
              </a:rPr>
              <a:t> </a:t>
            </a:r>
            <a:r>
              <a:rPr lang="en-US" sz="2933" dirty="0" err="1">
                <a:latin typeface="Georgia"/>
                <a:ea typeface="Georgia"/>
                <a:cs typeface="Georgia"/>
                <a:sym typeface="Geller Text Regular"/>
              </a:rPr>
              <a:t>mjesto</a:t>
            </a:r>
            <a:r>
              <a:rPr lang="en-US" sz="2933" dirty="0">
                <a:latin typeface="Georgia"/>
                <a:ea typeface="Georgia"/>
                <a:cs typeface="Georgia"/>
                <a:sym typeface="Geller Text Regular"/>
              </a:rPr>
              <a:t> </a:t>
            </a:r>
            <a:r>
              <a:rPr lang="en-US" sz="2933" dirty="0" err="1">
                <a:latin typeface="Georgia"/>
                <a:ea typeface="Georgia"/>
                <a:cs typeface="Georgia"/>
                <a:sym typeface="Geller Text Regular"/>
              </a:rPr>
              <a:t>za</a:t>
            </a:r>
            <a:r>
              <a:rPr lang="en-US" sz="2933" dirty="0">
                <a:latin typeface="Georgia"/>
                <a:ea typeface="Georgia"/>
                <a:cs typeface="Georgia"/>
                <a:sym typeface="Geller Text Regular"/>
              </a:rPr>
              <a:t> rad</a:t>
            </a:r>
          </a:p>
          <a:p>
            <a:pPr marL="685783" indent="-685783">
              <a:buFontTx/>
              <a:buAutoNum type="alphaLcPeriod"/>
              <a:defRPr sz="2200" spc="0">
                <a:solidFill>
                  <a:srgbClr val="404040"/>
                </a:solidFill>
                <a:latin typeface="Georgia"/>
                <a:ea typeface="Georgia"/>
                <a:cs typeface="Georgia"/>
                <a:sym typeface="Georgia"/>
              </a:defRPr>
            </a:pPr>
            <a:endParaRPr lang="en-US" sz="2933" dirty="0">
              <a:latin typeface="Georgia"/>
              <a:ea typeface="Georgia"/>
              <a:cs typeface="Georgia"/>
              <a:sym typeface="Geller Text Regular"/>
            </a:endParaRPr>
          </a:p>
          <a:p>
            <a:pPr marL="685783" indent="-685783">
              <a:buFontTx/>
              <a:buAutoNum type="alphaLcPeriod"/>
              <a:defRPr sz="2200" spc="0">
                <a:solidFill>
                  <a:srgbClr val="404040"/>
                </a:solidFill>
                <a:latin typeface="Georgia"/>
                <a:ea typeface="Georgia"/>
                <a:cs typeface="Georgia"/>
                <a:sym typeface="Georgia"/>
              </a:defRPr>
            </a:pPr>
            <a:r>
              <a:rPr lang="en-US" sz="2933" dirty="0" err="1">
                <a:latin typeface="Georgia"/>
                <a:ea typeface="Georgia"/>
                <a:cs typeface="Georgia"/>
                <a:sym typeface="Geller Text Regular"/>
              </a:rPr>
              <a:t>Socijalna</a:t>
            </a:r>
            <a:r>
              <a:rPr lang="en-US" sz="2933" dirty="0">
                <a:latin typeface="Georgia"/>
                <a:ea typeface="Georgia"/>
                <a:cs typeface="Georgia"/>
                <a:sym typeface="Geller Text Regular"/>
              </a:rPr>
              <a:t> </a:t>
            </a:r>
            <a:r>
              <a:rPr lang="en-US" sz="2933" dirty="0" err="1">
                <a:latin typeface="Georgia"/>
                <a:ea typeface="Georgia"/>
                <a:cs typeface="Georgia"/>
                <a:sym typeface="Geller Text Regular"/>
              </a:rPr>
              <a:t>zaštita</a:t>
            </a:r>
            <a:r>
              <a:rPr lang="en-US" sz="2933" dirty="0">
                <a:latin typeface="Georgia"/>
                <a:ea typeface="Georgia"/>
                <a:cs typeface="Georgia"/>
                <a:sym typeface="Geller Text Regular"/>
              </a:rPr>
              <a:t> </a:t>
            </a:r>
            <a:r>
              <a:rPr lang="en-US" sz="2933" dirty="0" err="1">
                <a:latin typeface="Georgia"/>
                <a:ea typeface="Georgia"/>
                <a:cs typeface="Georgia"/>
                <a:sym typeface="Geller Text Regular"/>
              </a:rPr>
              <a:t>obitelji</a:t>
            </a:r>
            <a:endParaRPr lang="en-US" sz="2933" dirty="0">
              <a:latin typeface="Georgia"/>
              <a:ea typeface="Georgia"/>
              <a:cs typeface="Georgia"/>
              <a:sym typeface="Geller Text Regular"/>
            </a:endParaRPr>
          </a:p>
          <a:p>
            <a:pPr marL="685783" indent="-685783">
              <a:buFontTx/>
              <a:buAutoNum type="alphaLcPeriod"/>
              <a:defRPr sz="2200" spc="0">
                <a:solidFill>
                  <a:srgbClr val="404040"/>
                </a:solidFill>
                <a:latin typeface="Georgia"/>
                <a:ea typeface="Georgia"/>
                <a:cs typeface="Georgia"/>
                <a:sym typeface="Georgia"/>
              </a:defRPr>
            </a:pPr>
            <a:endParaRPr lang="en-US" sz="2933" dirty="0">
              <a:latin typeface="Georgia"/>
              <a:ea typeface="Georgia"/>
              <a:cs typeface="Georgia"/>
              <a:sym typeface="Geller Text Regular"/>
            </a:endParaRPr>
          </a:p>
          <a:p>
            <a:pPr marL="685783" indent="-685783">
              <a:buFontTx/>
              <a:buAutoNum type="alphaLcPeriod"/>
              <a:defRPr sz="2200" spc="0">
                <a:solidFill>
                  <a:srgbClr val="404040"/>
                </a:solidFill>
                <a:latin typeface="Georgia"/>
                <a:ea typeface="Georgia"/>
                <a:cs typeface="Georgia"/>
                <a:sym typeface="Georgia"/>
              </a:defRPr>
            </a:pPr>
            <a:r>
              <a:rPr lang="en-US" sz="2933" dirty="0">
                <a:latin typeface="Georgia"/>
                <a:ea typeface="Georgia"/>
                <a:cs typeface="Georgia"/>
                <a:sym typeface="Geller Text Regular"/>
              </a:rPr>
              <a:t>Sat </a:t>
            </a:r>
            <a:r>
              <a:rPr lang="en-US" sz="2933" dirty="0" err="1">
                <a:latin typeface="Georgia"/>
                <a:ea typeface="Georgia"/>
                <a:cs typeface="Georgia"/>
                <a:sym typeface="Geller Text Regular"/>
              </a:rPr>
              <a:t>za</a:t>
            </a:r>
            <a:r>
              <a:rPr lang="en-US" sz="2933" dirty="0">
                <a:latin typeface="Georgia"/>
                <a:ea typeface="Georgia"/>
                <a:cs typeface="Georgia"/>
                <a:sym typeface="Geller Text Regular"/>
              </a:rPr>
              <a:t> </a:t>
            </a:r>
            <a:r>
              <a:rPr lang="en-US" sz="2933" dirty="0" err="1">
                <a:latin typeface="Georgia"/>
                <a:ea typeface="Georgia"/>
                <a:cs typeface="Georgia"/>
                <a:sym typeface="Geller Text Regular"/>
              </a:rPr>
              <a:t>ručak</a:t>
            </a:r>
            <a:endParaRPr lang="en-US" sz="2933" dirty="0">
              <a:latin typeface="Georgia"/>
              <a:ea typeface="Georgia"/>
              <a:cs typeface="Georgia"/>
              <a:sym typeface="Geller Text Regular"/>
            </a:endParaRPr>
          </a:p>
          <a:p>
            <a:pPr marL="685783" indent="-685783">
              <a:buFontTx/>
              <a:buAutoNum type="alphaLcPeriod"/>
              <a:defRPr sz="2200" spc="0">
                <a:solidFill>
                  <a:srgbClr val="404040"/>
                </a:solidFill>
                <a:latin typeface="Georgia"/>
                <a:ea typeface="Georgia"/>
                <a:cs typeface="Georgia"/>
                <a:sym typeface="Georgia"/>
              </a:defRPr>
            </a:pPr>
            <a:endParaRPr lang="en-US" sz="2933" dirty="0">
              <a:latin typeface="Georgia"/>
              <a:ea typeface="Georgia"/>
              <a:cs typeface="Georgia"/>
              <a:sym typeface="Geller Text Regular"/>
            </a:endParaRPr>
          </a:p>
          <a:p>
            <a:pPr marL="685783" indent="-685783">
              <a:buFontTx/>
              <a:buAutoNum type="alphaLcPeriod"/>
              <a:defRPr sz="2200" spc="0">
                <a:solidFill>
                  <a:srgbClr val="404040"/>
                </a:solidFill>
                <a:latin typeface="Georgia"/>
                <a:ea typeface="Georgia"/>
                <a:cs typeface="Georgia"/>
                <a:sym typeface="Georgia"/>
              </a:defRPr>
            </a:pPr>
            <a:r>
              <a:rPr lang="en-US" sz="2933" dirty="0" err="1">
                <a:latin typeface="Georgia"/>
                <a:ea typeface="Georgia"/>
                <a:cs typeface="Georgia"/>
                <a:sym typeface="Geller Text Regular"/>
              </a:rPr>
              <a:t>Prikladne</a:t>
            </a:r>
            <a:r>
              <a:rPr lang="en-US" sz="2933" dirty="0">
                <a:latin typeface="Georgia"/>
                <a:ea typeface="Georgia"/>
                <a:cs typeface="Georgia"/>
                <a:sym typeface="Geller Text Regular"/>
              </a:rPr>
              <a:t> </a:t>
            </a:r>
            <a:r>
              <a:rPr lang="en-US" sz="2933" dirty="0" err="1">
                <a:latin typeface="Georgia"/>
                <a:ea typeface="Georgia"/>
                <a:cs typeface="Georgia"/>
                <a:sym typeface="Geller Text Regular"/>
              </a:rPr>
              <a:t>plaće</a:t>
            </a:r>
            <a:endParaRPr lang="en-US" sz="2933" dirty="0">
              <a:latin typeface="Georgia"/>
              <a:ea typeface="Georgia"/>
              <a:cs typeface="Georgia"/>
              <a:sym typeface="Geller Text Regular"/>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1051" y="789000"/>
            <a:ext cx="5280000" cy="5280000"/>
          </a:xfrm>
          <a:prstGeom prst="rect">
            <a:avLst/>
          </a:prstGeom>
        </p:spPr>
      </p:pic>
      <p:pic>
        <p:nvPicPr>
          <p:cNvPr id="8" name="Picture 7">
            <a:hlinkClick r:id="" action="ppaction://noaction"/>
          </p:cNvPr>
          <p:cNvPicPr>
            <a:picLocks noChangeAspect="1"/>
          </p:cNvPicPr>
          <p:nvPr/>
        </p:nvPicPr>
        <p:blipFill>
          <a:blip r:embed="rId4"/>
          <a:stretch>
            <a:fillRect/>
          </a:stretch>
        </p:blipFill>
        <p:spPr>
          <a:xfrm>
            <a:off x="11460314" y="6069001"/>
            <a:ext cx="732561" cy="732561"/>
          </a:xfrm>
          <a:prstGeom prst="rect">
            <a:avLst/>
          </a:prstGeom>
        </p:spPr>
      </p:pic>
    </p:spTree>
    <p:extLst>
      <p:ext uri="{BB962C8B-B14F-4D97-AF65-F5344CB8AC3E}">
        <p14:creationId xmlns:p14="http://schemas.microsoft.com/office/powerpoint/2010/main" val="3512864275"/>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 name="Content Placeholder 2"/>
          <p:cNvSpPr txBox="1">
            <a:spLocks noGrp="1"/>
          </p:cNvSpPr>
          <p:nvPr>
            <p:ph type="body" idx="1"/>
          </p:nvPr>
        </p:nvSpPr>
        <p:spPr>
          <a:xfrm>
            <a:off x="443477" y="682603"/>
            <a:ext cx="5644815" cy="1840988"/>
          </a:xfrm>
          <a:prstGeom prst="rect">
            <a:avLst/>
          </a:prstGeom>
        </p:spPr>
        <p:txBody>
          <a:bodyPr>
            <a:normAutofit fontScale="85000" lnSpcReduction="10000"/>
          </a:bodyPr>
          <a:lstStyle/>
          <a:p>
            <a:pPr>
              <a:lnSpc>
                <a:spcPct val="120000"/>
              </a:lnSpc>
              <a:defRPr sz="2200" spc="0">
                <a:solidFill>
                  <a:srgbClr val="404040"/>
                </a:solidFill>
                <a:latin typeface="Georgia"/>
                <a:ea typeface="Georgia"/>
                <a:cs typeface="Georgia"/>
                <a:sym typeface="Georgia"/>
              </a:defRPr>
            </a:pPr>
            <a:r>
              <a:rPr lang="en-US" sz="3733" spc="0" dirty="0">
                <a:latin typeface="Georgia"/>
                <a:ea typeface="Georgia"/>
                <a:cs typeface="Georgia"/>
              </a:rPr>
              <a:t>Koji od </a:t>
            </a:r>
            <a:r>
              <a:rPr lang="en-US" sz="3733" spc="0" dirty="0" err="1">
                <a:latin typeface="Georgia"/>
                <a:ea typeface="Georgia"/>
                <a:cs typeface="Georgia"/>
              </a:rPr>
              <a:t>ovih</a:t>
            </a:r>
            <a:r>
              <a:rPr lang="en-US" sz="3733" spc="0" dirty="0">
                <a:latin typeface="Georgia"/>
                <a:ea typeface="Georgia"/>
                <a:cs typeface="Georgia"/>
              </a:rPr>
              <a:t> </a:t>
            </a:r>
            <a:r>
              <a:rPr lang="en-US" sz="3733" spc="0" dirty="0" err="1">
                <a:latin typeface="Georgia"/>
                <a:ea typeface="Georgia"/>
                <a:cs typeface="Georgia"/>
              </a:rPr>
              <a:t>gradova</a:t>
            </a:r>
            <a:r>
              <a:rPr lang="en-US" sz="3733" spc="0" dirty="0">
                <a:latin typeface="Georgia"/>
                <a:ea typeface="Georgia"/>
                <a:cs typeface="Georgia"/>
              </a:rPr>
              <a:t> </a:t>
            </a:r>
            <a:r>
              <a:rPr lang="en-US" sz="3733" spc="0" dirty="0" err="1">
                <a:latin typeface="Georgia"/>
                <a:ea typeface="Georgia"/>
                <a:cs typeface="Georgia"/>
              </a:rPr>
              <a:t>često</a:t>
            </a:r>
            <a:r>
              <a:rPr lang="en-US" sz="3733" spc="0" dirty="0">
                <a:latin typeface="Georgia"/>
                <a:ea typeface="Georgia"/>
                <a:cs typeface="Georgia"/>
              </a:rPr>
              <a:t> </a:t>
            </a:r>
            <a:r>
              <a:rPr lang="en-US" sz="3733" spc="0" dirty="0" err="1">
                <a:latin typeface="Georgia"/>
                <a:ea typeface="Georgia"/>
                <a:cs typeface="Georgia"/>
              </a:rPr>
              <a:t>spadaju</a:t>
            </a:r>
            <a:r>
              <a:rPr lang="en-US" sz="3733" spc="0" dirty="0">
                <a:latin typeface="Georgia"/>
                <a:ea typeface="Georgia"/>
                <a:cs typeface="Georgia"/>
              </a:rPr>
              <a:t> u top 10 '</a:t>
            </a:r>
            <a:r>
              <a:rPr lang="en-US" sz="3733" spc="0" dirty="0" err="1">
                <a:latin typeface="Georgia"/>
                <a:ea typeface="Georgia"/>
                <a:cs typeface="Georgia"/>
              </a:rPr>
              <a:t>najzelenijih</a:t>
            </a:r>
            <a:r>
              <a:rPr lang="en-US" sz="3733" spc="0" dirty="0">
                <a:latin typeface="Georgia"/>
                <a:ea typeface="Georgia"/>
                <a:cs typeface="Georgia"/>
              </a:rPr>
              <a:t>' </a:t>
            </a:r>
            <a:r>
              <a:rPr lang="en-US" sz="3733" spc="0" dirty="0" err="1">
                <a:latin typeface="Georgia"/>
                <a:ea typeface="Georgia"/>
                <a:cs typeface="Georgia"/>
              </a:rPr>
              <a:t>gradova</a:t>
            </a:r>
            <a:r>
              <a:rPr lang="en-US" sz="3733" spc="0" dirty="0">
                <a:latin typeface="Georgia"/>
                <a:ea typeface="Georgia"/>
                <a:cs typeface="Georgia"/>
              </a:rPr>
              <a:t> </a:t>
            </a:r>
            <a:r>
              <a:rPr lang="en-US" sz="3733" spc="0" dirty="0" err="1">
                <a:latin typeface="Georgia"/>
                <a:ea typeface="Georgia"/>
                <a:cs typeface="Georgia"/>
              </a:rPr>
              <a:t>na</a:t>
            </a:r>
            <a:r>
              <a:rPr lang="en-US" sz="3733" spc="0" dirty="0">
                <a:latin typeface="Georgia"/>
                <a:ea typeface="Georgia"/>
                <a:cs typeface="Georgia"/>
              </a:rPr>
              <a:t> </a:t>
            </a:r>
            <a:r>
              <a:rPr lang="en-US" sz="3733" spc="0" dirty="0" err="1" smtClean="0">
                <a:latin typeface="Georgia"/>
                <a:ea typeface="Georgia"/>
                <a:cs typeface="Georgia"/>
              </a:rPr>
              <a:t>svijetu</a:t>
            </a:r>
            <a:r>
              <a:rPr lang="en-US" sz="3733" spc="0" dirty="0" smtClean="0">
                <a:latin typeface="Georgia"/>
                <a:ea typeface="Georgia"/>
                <a:cs typeface="Georgia"/>
              </a:rPr>
              <a:t>?</a:t>
            </a:r>
            <a:endParaRPr lang="en-US" sz="3733" spc="0" dirty="0">
              <a:latin typeface="Georgia"/>
              <a:ea typeface="Georgia"/>
              <a:cs typeface="Georgia"/>
            </a:endParaRPr>
          </a:p>
          <a:p>
            <a:pPr>
              <a:lnSpc>
                <a:spcPct val="120000"/>
              </a:lnSpc>
              <a:defRPr sz="2200" spc="0">
                <a:solidFill>
                  <a:srgbClr val="404040"/>
                </a:solidFill>
                <a:latin typeface="Georgia"/>
                <a:ea typeface="Georgia"/>
                <a:cs typeface="Georgia"/>
                <a:sym typeface="Georgia"/>
              </a:defRPr>
            </a:pPr>
            <a:endParaRPr lang="en-US" sz="5333" spc="0" dirty="0">
              <a:latin typeface="Georgia"/>
              <a:ea typeface="Georgia"/>
              <a:cs typeface="Georgia"/>
            </a:endParaRPr>
          </a:p>
          <a:p>
            <a:pPr marL="685783" indent="-685783">
              <a:buAutoNum type="alphaLcPeriod"/>
              <a:defRPr sz="2200" spc="0">
                <a:solidFill>
                  <a:srgbClr val="404040"/>
                </a:solidFill>
                <a:latin typeface="Georgia"/>
                <a:ea typeface="Georgia"/>
                <a:cs typeface="Georgia"/>
                <a:sym typeface="Georgia"/>
              </a:defRPr>
            </a:pPr>
            <a:endParaRPr lang="en-US" sz="3733" dirty="0"/>
          </a:p>
          <a:p>
            <a:pPr>
              <a:defRPr sz="2200" spc="0">
                <a:solidFill>
                  <a:srgbClr val="404040"/>
                </a:solidFill>
                <a:latin typeface="Georgia"/>
                <a:ea typeface="Georgia"/>
                <a:cs typeface="Georgia"/>
                <a:sym typeface="Georgia"/>
              </a:defRPr>
            </a:pPr>
            <a:endParaRPr lang="en-US" sz="3733" b="1" dirty="0"/>
          </a:p>
          <a:p>
            <a:pPr>
              <a:defRPr sz="2200" spc="0">
                <a:solidFill>
                  <a:srgbClr val="404040"/>
                </a:solidFill>
                <a:latin typeface="Georgia"/>
                <a:ea typeface="Georgia"/>
                <a:cs typeface="Georgia"/>
                <a:sym typeface="Georgia"/>
              </a:defRPr>
            </a:pPr>
            <a:endParaRPr lang="en-US" sz="3733" b="1" dirty="0"/>
          </a:p>
        </p:txBody>
      </p:sp>
      <p:sp>
        <p:nvSpPr>
          <p:cNvPr id="1190" name="TextBox 2"/>
          <p:cNvSpPr txBox="1"/>
          <p:nvPr/>
        </p:nvSpPr>
        <p:spPr>
          <a:xfrm>
            <a:off x="124230" y="6268088"/>
            <a:ext cx="319249" cy="5335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0957" tIns="60957" rIns="60957" bIns="60957">
            <a:spAutoFit/>
          </a:bodyPr>
          <a:lstStyle>
            <a:lvl1pPr>
              <a:defRPr sz="2000">
                <a:solidFill>
                  <a:srgbClr val="FFFFFF"/>
                </a:solidFill>
                <a:latin typeface="Georgia"/>
                <a:ea typeface="Georgia"/>
                <a:cs typeface="Georgia"/>
                <a:sym typeface="Georgia"/>
              </a:defRPr>
            </a:lvl1pPr>
          </a:lstStyle>
          <a:p>
            <a:r>
              <a:rPr lang="en-US" sz="2667" dirty="0"/>
              <a:t>3</a:t>
            </a:r>
            <a:endParaRPr sz="2667" dirty="0"/>
          </a:p>
        </p:txBody>
      </p:sp>
      <p:sp>
        <p:nvSpPr>
          <p:cNvPr id="4" name="TextBox 3"/>
          <p:cNvSpPr txBox="1"/>
          <p:nvPr/>
        </p:nvSpPr>
        <p:spPr>
          <a:xfrm>
            <a:off x="443477" y="2833425"/>
            <a:ext cx="5746655" cy="2421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marL="685783" indent="-685783">
              <a:buFontTx/>
              <a:buAutoNum type="alphaLcPeriod"/>
              <a:defRPr sz="2200" spc="0">
                <a:solidFill>
                  <a:srgbClr val="404040"/>
                </a:solidFill>
                <a:latin typeface="Georgia"/>
                <a:ea typeface="Georgia"/>
                <a:cs typeface="Georgia"/>
                <a:sym typeface="Georgia"/>
              </a:defRPr>
            </a:pPr>
            <a:r>
              <a:rPr lang="en-GB" sz="2933" dirty="0">
                <a:latin typeface="Georgia"/>
                <a:ea typeface="Georgia"/>
                <a:cs typeface="Georgia"/>
                <a:sym typeface="Geller Text Regular"/>
              </a:rPr>
              <a:t>Amsterdam, </a:t>
            </a:r>
            <a:r>
              <a:rPr lang="hr-HR" sz="2933" dirty="0" smtClean="0">
                <a:latin typeface="Georgia"/>
                <a:ea typeface="Georgia"/>
                <a:cs typeface="Georgia"/>
                <a:sym typeface="Geller Text Regular"/>
              </a:rPr>
              <a:t>Nizozemska</a:t>
            </a:r>
            <a:endParaRPr lang="en-GB" sz="2933" dirty="0">
              <a:latin typeface="Georgia"/>
              <a:ea typeface="Georgia"/>
              <a:cs typeface="Georgia"/>
              <a:sym typeface="Geller Text Regular"/>
            </a:endParaRPr>
          </a:p>
          <a:p>
            <a:pPr marL="685783" indent="-685783">
              <a:buFontTx/>
              <a:buAutoNum type="alphaLcPeriod"/>
              <a:defRPr sz="2200" spc="0">
                <a:solidFill>
                  <a:srgbClr val="404040"/>
                </a:solidFill>
                <a:latin typeface="Georgia"/>
                <a:ea typeface="Georgia"/>
                <a:cs typeface="Georgia"/>
                <a:sym typeface="Georgia"/>
              </a:defRPr>
            </a:pPr>
            <a:endParaRPr lang="en-GB" sz="1067" dirty="0">
              <a:latin typeface="Georgia"/>
              <a:ea typeface="Georgia"/>
              <a:cs typeface="Georgia"/>
              <a:sym typeface="Geller Text Regular"/>
            </a:endParaRPr>
          </a:p>
          <a:p>
            <a:pPr marL="685783" indent="-685783">
              <a:buFontTx/>
              <a:buAutoNum type="alphaLcPeriod"/>
              <a:defRPr sz="2200" spc="0">
                <a:solidFill>
                  <a:srgbClr val="404040"/>
                </a:solidFill>
                <a:latin typeface="Georgia"/>
                <a:ea typeface="Georgia"/>
                <a:cs typeface="Georgia"/>
                <a:sym typeface="Georgia"/>
              </a:defRPr>
            </a:pPr>
            <a:r>
              <a:rPr lang="en-US" sz="2933" dirty="0">
                <a:latin typeface="Georgia"/>
                <a:ea typeface="Georgia"/>
                <a:cs typeface="Georgia"/>
                <a:sym typeface="Geller Text Regular"/>
              </a:rPr>
              <a:t>Miami, </a:t>
            </a:r>
            <a:r>
              <a:rPr lang="hr-HR" sz="2933" dirty="0" smtClean="0">
                <a:latin typeface="Georgia"/>
                <a:ea typeface="Georgia"/>
                <a:cs typeface="Georgia"/>
                <a:sym typeface="Geller Text Regular"/>
              </a:rPr>
              <a:t>SAD</a:t>
            </a:r>
            <a:endParaRPr lang="en-US" sz="2933" dirty="0">
              <a:latin typeface="Georgia"/>
              <a:ea typeface="Georgia"/>
              <a:cs typeface="Georgia"/>
              <a:sym typeface="Geller Text Regular"/>
            </a:endParaRPr>
          </a:p>
          <a:p>
            <a:pPr marL="685783" indent="-685783">
              <a:buFontTx/>
              <a:buAutoNum type="alphaLcPeriod"/>
              <a:defRPr sz="2200" spc="0">
                <a:solidFill>
                  <a:srgbClr val="404040"/>
                </a:solidFill>
                <a:latin typeface="Georgia"/>
                <a:ea typeface="Georgia"/>
                <a:cs typeface="Georgia"/>
                <a:sym typeface="Georgia"/>
              </a:defRPr>
            </a:pPr>
            <a:endParaRPr lang="en-US" sz="1067" dirty="0">
              <a:latin typeface="Georgia"/>
              <a:ea typeface="Georgia"/>
              <a:cs typeface="Georgia"/>
              <a:sym typeface="Geller Text Regular"/>
            </a:endParaRPr>
          </a:p>
          <a:p>
            <a:pPr marL="685783" indent="-685783">
              <a:buFontTx/>
              <a:buAutoNum type="alphaLcPeriod"/>
              <a:defRPr sz="2200" spc="0">
                <a:solidFill>
                  <a:srgbClr val="404040"/>
                </a:solidFill>
                <a:latin typeface="Georgia"/>
                <a:ea typeface="Georgia"/>
                <a:cs typeface="Georgia"/>
                <a:sym typeface="Georgia"/>
              </a:defRPr>
            </a:pPr>
            <a:r>
              <a:rPr lang="en-US" sz="2933" dirty="0">
                <a:latin typeface="Georgia"/>
                <a:ea typeface="Georgia"/>
                <a:cs typeface="Georgia"/>
                <a:sym typeface="Geller Text Regular"/>
              </a:rPr>
              <a:t>Berlin, </a:t>
            </a:r>
            <a:r>
              <a:rPr lang="hr-HR" sz="2933" dirty="0" smtClean="0">
                <a:latin typeface="Georgia"/>
                <a:ea typeface="Georgia"/>
                <a:cs typeface="Georgia"/>
                <a:sym typeface="Geller Text Regular"/>
              </a:rPr>
              <a:t>Njemačka</a:t>
            </a:r>
            <a:endParaRPr lang="en-US" sz="2933" dirty="0">
              <a:latin typeface="Georgia"/>
              <a:ea typeface="Georgia"/>
              <a:cs typeface="Georgia"/>
              <a:sym typeface="Geller Text Regular"/>
            </a:endParaRPr>
          </a:p>
          <a:p>
            <a:pPr marL="685783" indent="-685783">
              <a:buFontTx/>
              <a:buAutoNum type="alphaLcPeriod"/>
              <a:defRPr sz="2200" spc="0">
                <a:solidFill>
                  <a:srgbClr val="404040"/>
                </a:solidFill>
                <a:latin typeface="Georgia"/>
                <a:ea typeface="Georgia"/>
                <a:cs typeface="Georgia"/>
                <a:sym typeface="Georgia"/>
              </a:defRPr>
            </a:pPr>
            <a:endParaRPr lang="en-US" sz="1067" dirty="0">
              <a:latin typeface="Georgia"/>
              <a:ea typeface="Georgia"/>
              <a:cs typeface="Georgia"/>
              <a:sym typeface="Geller Text Regular"/>
            </a:endParaRPr>
          </a:p>
          <a:p>
            <a:pPr marL="685783" indent="-685783">
              <a:buFontTx/>
              <a:buAutoNum type="alphaLcPeriod"/>
              <a:defRPr sz="2200" spc="0">
                <a:solidFill>
                  <a:srgbClr val="404040"/>
                </a:solidFill>
                <a:latin typeface="Georgia"/>
                <a:ea typeface="Georgia"/>
                <a:cs typeface="Georgia"/>
                <a:sym typeface="Georgia"/>
              </a:defRPr>
            </a:pPr>
            <a:r>
              <a:rPr lang="en-GB" sz="2933" dirty="0">
                <a:latin typeface="Georgia"/>
                <a:ea typeface="Georgia"/>
                <a:cs typeface="Georgia"/>
                <a:sym typeface="Geller Text Regular"/>
              </a:rPr>
              <a:t>Johannesburg, </a:t>
            </a:r>
            <a:r>
              <a:rPr lang="hr-HR" sz="2933" dirty="0" smtClean="0">
                <a:latin typeface="Georgia"/>
                <a:ea typeface="Georgia"/>
                <a:cs typeface="Georgia"/>
                <a:sym typeface="Geller Text Regular"/>
              </a:rPr>
              <a:t>Južna Afrika</a:t>
            </a:r>
            <a:endParaRPr lang="en-US" sz="2933" dirty="0">
              <a:latin typeface="Georgia"/>
              <a:ea typeface="Georgia"/>
              <a:cs typeface="Georgia"/>
              <a:sym typeface="Geller Text Regular"/>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5591" y="682603"/>
            <a:ext cx="5280000" cy="5280000"/>
          </a:xfrm>
          <a:prstGeom prst="rect">
            <a:avLst/>
          </a:prstGeom>
        </p:spPr>
      </p:pic>
      <p:pic>
        <p:nvPicPr>
          <p:cNvPr id="8" name="Picture 7">
            <a:hlinkClick r:id="" action="ppaction://noaction"/>
          </p:cNvPr>
          <p:cNvPicPr>
            <a:picLocks noChangeAspect="1"/>
          </p:cNvPicPr>
          <p:nvPr/>
        </p:nvPicPr>
        <p:blipFill>
          <a:blip r:embed="rId4"/>
          <a:stretch>
            <a:fillRect/>
          </a:stretch>
        </p:blipFill>
        <p:spPr>
          <a:xfrm>
            <a:off x="11460314" y="6069001"/>
            <a:ext cx="732561" cy="732561"/>
          </a:xfrm>
          <a:prstGeom prst="rect">
            <a:avLst/>
          </a:prstGeom>
        </p:spPr>
      </p:pic>
    </p:spTree>
    <p:extLst>
      <p:ext uri="{BB962C8B-B14F-4D97-AF65-F5344CB8AC3E}">
        <p14:creationId xmlns:p14="http://schemas.microsoft.com/office/powerpoint/2010/main" val="636988166"/>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 name="Content Placeholder 2"/>
          <p:cNvSpPr txBox="1">
            <a:spLocks noGrp="1"/>
          </p:cNvSpPr>
          <p:nvPr>
            <p:ph type="body" idx="1"/>
          </p:nvPr>
        </p:nvSpPr>
        <p:spPr>
          <a:xfrm>
            <a:off x="545319" y="789001"/>
            <a:ext cx="5644815" cy="4700084"/>
          </a:xfrm>
          <a:prstGeom prst="rect">
            <a:avLst/>
          </a:prstGeom>
        </p:spPr>
        <p:txBody>
          <a:bodyPr>
            <a:normAutofit/>
          </a:bodyPr>
          <a:lstStyle/>
          <a:p>
            <a:pPr>
              <a:defRPr sz="2200" spc="0">
                <a:solidFill>
                  <a:srgbClr val="404040"/>
                </a:solidFill>
                <a:latin typeface="Georgia"/>
                <a:ea typeface="Georgia"/>
                <a:cs typeface="Georgia"/>
                <a:sym typeface="Georgia"/>
              </a:defRPr>
            </a:pPr>
            <a:r>
              <a:rPr lang="en-US" sz="3467" dirty="0" err="1"/>
              <a:t>Koliki</a:t>
            </a:r>
            <a:r>
              <a:rPr lang="en-US" sz="3467" dirty="0"/>
              <a:t> </a:t>
            </a:r>
            <a:r>
              <a:rPr lang="en-US" sz="3467" dirty="0" err="1"/>
              <a:t>dio</a:t>
            </a:r>
            <a:r>
              <a:rPr lang="en-US" sz="3467" dirty="0"/>
              <a:t> </a:t>
            </a:r>
            <a:r>
              <a:rPr lang="en-US" sz="3467" dirty="0" err="1"/>
              <a:t>svjetskog</a:t>
            </a:r>
            <a:r>
              <a:rPr lang="en-US" sz="3467" dirty="0"/>
              <a:t> </a:t>
            </a:r>
            <a:r>
              <a:rPr lang="en-US" sz="3467" dirty="0" err="1"/>
              <a:t>bogatstva</a:t>
            </a:r>
            <a:r>
              <a:rPr lang="en-US" sz="3467" dirty="0"/>
              <a:t> </a:t>
            </a:r>
            <a:r>
              <a:rPr lang="en-US" sz="3467" dirty="0" err="1"/>
              <a:t>ima</a:t>
            </a:r>
            <a:r>
              <a:rPr lang="en-US" sz="3467" dirty="0"/>
              <a:t> 1% </a:t>
            </a:r>
            <a:r>
              <a:rPr lang="en-US" sz="3467" dirty="0" err="1"/>
              <a:t>najbogatijih</a:t>
            </a:r>
            <a:r>
              <a:rPr lang="en-US" sz="3467" dirty="0"/>
              <a:t> </a:t>
            </a:r>
            <a:r>
              <a:rPr lang="en-US" sz="3467" dirty="0" err="1"/>
              <a:t>stanovnika</a:t>
            </a:r>
            <a:r>
              <a:rPr lang="en-US" sz="3467" dirty="0"/>
              <a:t>?</a:t>
            </a:r>
          </a:p>
          <a:p>
            <a:pPr marL="685783" indent="-685783">
              <a:buAutoNum type="alphaLcPeriod"/>
              <a:defRPr sz="2200" spc="0">
                <a:solidFill>
                  <a:srgbClr val="404040"/>
                </a:solidFill>
                <a:latin typeface="Georgia"/>
                <a:ea typeface="Georgia"/>
                <a:cs typeface="Georgia"/>
                <a:sym typeface="Georgia"/>
              </a:defRPr>
            </a:pPr>
            <a:r>
              <a:rPr lang="en-US" sz="3733" dirty="0"/>
              <a:t>15%</a:t>
            </a:r>
          </a:p>
          <a:p>
            <a:pPr marL="685783" indent="-685783">
              <a:buAutoNum type="alphaLcPeriod"/>
              <a:defRPr sz="2200" spc="0">
                <a:solidFill>
                  <a:srgbClr val="404040"/>
                </a:solidFill>
                <a:latin typeface="Georgia"/>
                <a:ea typeface="Georgia"/>
                <a:cs typeface="Georgia"/>
                <a:sym typeface="Georgia"/>
              </a:defRPr>
            </a:pPr>
            <a:endParaRPr lang="en-US" sz="1200" dirty="0"/>
          </a:p>
          <a:p>
            <a:pPr marL="685783" indent="-685783">
              <a:buAutoNum type="alphaLcPeriod"/>
              <a:defRPr sz="2200" spc="0">
                <a:solidFill>
                  <a:srgbClr val="404040"/>
                </a:solidFill>
                <a:latin typeface="Georgia"/>
                <a:ea typeface="Georgia"/>
                <a:cs typeface="Georgia"/>
                <a:sym typeface="Georgia"/>
              </a:defRPr>
            </a:pPr>
            <a:r>
              <a:rPr lang="en-US" sz="3733" dirty="0"/>
              <a:t>30%</a:t>
            </a:r>
          </a:p>
          <a:p>
            <a:pPr marL="685783" indent="-685783">
              <a:buAutoNum type="alphaLcPeriod"/>
              <a:defRPr sz="2200" spc="0">
                <a:solidFill>
                  <a:srgbClr val="404040"/>
                </a:solidFill>
                <a:latin typeface="Georgia"/>
                <a:ea typeface="Georgia"/>
                <a:cs typeface="Georgia"/>
                <a:sym typeface="Georgia"/>
              </a:defRPr>
            </a:pPr>
            <a:endParaRPr lang="en-US" sz="1067" dirty="0"/>
          </a:p>
          <a:p>
            <a:pPr marL="685783" indent="-685783">
              <a:buAutoNum type="alphaLcPeriod"/>
              <a:defRPr sz="2200" spc="0">
                <a:solidFill>
                  <a:srgbClr val="404040"/>
                </a:solidFill>
                <a:latin typeface="Georgia"/>
                <a:ea typeface="Georgia"/>
                <a:cs typeface="Georgia"/>
                <a:sym typeface="Georgia"/>
              </a:defRPr>
            </a:pPr>
            <a:r>
              <a:rPr lang="en-US" sz="3733" dirty="0"/>
              <a:t>50%</a:t>
            </a:r>
          </a:p>
          <a:p>
            <a:pPr marL="685783" indent="-685783">
              <a:buAutoNum type="alphaLcPeriod"/>
              <a:defRPr sz="2200" spc="0">
                <a:solidFill>
                  <a:srgbClr val="404040"/>
                </a:solidFill>
                <a:latin typeface="Georgia"/>
                <a:ea typeface="Georgia"/>
                <a:cs typeface="Georgia"/>
                <a:sym typeface="Georgia"/>
              </a:defRPr>
            </a:pPr>
            <a:endParaRPr lang="en-US" sz="3733" dirty="0"/>
          </a:p>
          <a:p>
            <a:pPr marL="685783" indent="-685783">
              <a:buAutoNum type="alphaLcPeriod"/>
              <a:defRPr sz="2200" spc="0">
                <a:solidFill>
                  <a:srgbClr val="404040"/>
                </a:solidFill>
                <a:latin typeface="Georgia"/>
                <a:ea typeface="Georgia"/>
                <a:cs typeface="Georgia"/>
                <a:sym typeface="Georgia"/>
              </a:defRPr>
            </a:pPr>
            <a:endParaRPr lang="en-US" sz="1200" dirty="0"/>
          </a:p>
          <a:p>
            <a:pPr>
              <a:defRPr sz="2200" spc="0">
                <a:solidFill>
                  <a:srgbClr val="404040"/>
                </a:solidFill>
                <a:latin typeface="Georgia"/>
                <a:ea typeface="Georgia"/>
                <a:cs typeface="Georgia"/>
                <a:sym typeface="Georgia"/>
              </a:defRPr>
            </a:pPr>
            <a:endParaRPr lang="en-US" sz="3733" b="1" dirty="0"/>
          </a:p>
          <a:p>
            <a:pPr>
              <a:defRPr sz="2200" spc="0">
                <a:solidFill>
                  <a:srgbClr val="404040"/>
                </a:solidFill>
                <a:latin typeface="Georgia"/>
                <a:ea typeface="Georgia"/>
                <a:cs typeface="Georgia"/>
                <a:sym typeface="Georgia"/>
              </a:defRPr>
            </a:pPr>
            <a:endParaRPr lang="en-US" sz="3733" b="1" dirty="0"/>
          </a:p>
        </p:txBody>
      </p:sp>
      <p:sp>
        <p:nvSpPr>
          <p:cNvPr id="1190" name="TextBox 2"/>
          <p:cNvSpPr txBox="1"/>
          <p:nvPr/>
        </p:nvSpPr>
        <p:spPr>
          <a:xfrm>
            <a:off x="124230" y="6268088"/>
            <a:ext cx="319249" cy="5335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0957" tIns="60957" rIns="60957" bIns="60957">
            <a:spAutoFit/>
          </a:bodyPr>
          <a:lstStyle>
            <a:lvl1pPr>
              <a:defRPr sz="2000">
                <a:solidFill>
                  <a:srgbClr val="FFFFFF"/>
                </a:solidFill>
                <a:latin typeface="Georgia"/>
                <a:ea typeface="Georgia"/>
                <a:cs typeface="Georgia"/>
                <a:sym typeface="Georgia"/>
              </a:defRPr>
            </a:lvl1pPr>
          </a:lstStyle>
          <a:p>
            <a:r>
              <a:rPr lang="en-US" sz="2667" dirty="0"/>
              <a:t>3</a:t>
            </a:r>
            <a:endParaRPr sz="2667"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1973" y="789000"/>
            <a:ext cx="5280000" cy="5280000"/>
          </a:xfrm>
          <a:prstGeom prst="rect">
            <a:avLst/>
          </a:prstGeom>
        </p:spPr>
      </p:pic>
      <p:pic>
        <p:nvPicPr>
          <p:cNvPr id="7" name="Picture 6">
            <a:hlinkClick r:id="" action="ppaction://noaction"/>
          </p:cNvPr>
          <p:cNvPicPr>
            <a:picLocks noChangeAspect="1"/>
          </p:cNvPicPr>
          <p:nvPr/>
        </p:nvPicPr>
        <p:blipFill>
          <a:blip r:embed="rId4"/>
          <a:stretch>
            <a:fillRect/>
          </a:stretch>
        </p:blipFill>
        <p:spPr>
          <a:xfrm>
            <a:off x="11460314" y="6069001"/>
            <a:ext cx="732561" cy="732561"/>
          </a:xfrm>
          <a:prstGeom prst="rect">
            <a:avLst/>
          </a:prstGeom>
        </p:spPr>
      </p:pic>
    </p:spTree>
    <p:extLst>
      <p:ext uri="{BB962C8B-B14F-4D97-AF65-F5344CB8AC3E}">
        <p14:creationId xmlns:p14="http://schemas.microsoft.com/office/powerpoint/2010/main" val="2665869196"/>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0" name="TextBox 2"/>
          <p:cNvSpPr txBox="1"/>
          <p:nvPr/>
        </p:nvSpPr>
        <p:spPr>
          <a:xfrm>
            <a:off x="124230" y="6268088"/>
            <a:ext cx="319249" cy="5335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0957" tIns="60957" rIns="60957" bIns="60957">
            <a:spAutoFit/>
          </a:bodyPr>
          <a:lstStyle>
            <a:lvl1pPr>
              <a:defRPr sz="2000">
                <a:solidFill>
                  <a:srgbClr val="FFFFFF"/>
                </a:solidFill>
                <a:latin typeface="Georgia"/>
                <a:ea typeface="Georgia"/>
                <a:cs typeface="Georgia"/>
                <a:sym typeface="Georgia"/>
              </a:defRPr>
            </a:lvl1pPr>
          </a:lstStyle>
          <a:p>
            <a:r>
              <a:rPr lang="en-US" sz="2667" dirty="0"/>
              <a:t>3</a:t>
            </a:r>
            <a:endParaRPr sz="2667" dirty="0"/>
          </a:p>
        </p:txBody>
      </p:sp>
      <p:pic>
        <p:nvPicPr>
          <p:cNvPr id="6" name="Picture 5">
            <a:hlinkClick r:id="" action="ppaction://noaction"/>
          </p:cNvPr>
          <p:cNvPicPr>
            <a:picLocks noChangeAspect="1"/>
          </p:cNvPicPr>
          <p:nvPr/>
        </p:nvPicPr>
        <p:blipFill>
          <a:blip r:embed="rId3"/>
          <a:stretch>
            <a:fillRect/>
          </a:stretch>
        </p:blipFill>
        <p:spPr>
          <a:xfrm>
            <a:off x="11460314" y="6069001"/>
            <a:ext cx="732561" cy="732561"/>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0313" y="727447"/>
            <a:ext cx="5280000" cy="5280000"/>
          </a:xfrm>
          <a:prstGeom prst="rect">
            <a:avLst/>
          </a:prstGeom>
        </p:spPr>
      </p:pic>
      <p:sp>
        <p:nvSpPr>
          <p:cNvPr id="10" name="Content Placeholder 2"/>
          <p:cNvSpPr txBox="1">
            <a:spLocks noGrp="1"/>
          </p:cNvSpPr>
          <p:nvPr>
            <p:ph type="body" sz="half" idx="1"/>
          </p:nvPr>
        </p:nvSpPr>
        <p:spPr>
          <a:xfrm>
            <a:off x="443479" y="727447"/>
            <a:ext cx="5330468" cy="4525963"/>
          </a:xfrm>
          <a:prstGeom prst="rect">
            <a:avLst/>
          </a:prstGeom>
        </p:spPr>
        <p:txBody>
          <a:bodyPr>
            <a:normAutofit/>
          </a:bodyPr>
          <a:lstStyle/>
          <a:p>
            <a:pPr>
              <a:defRPr sz="2200" spc="0">
                <a:solidFill>
                  <a:srgbClr val="404040"/>
                </a:solidFill>
                <a:latin typeface="Georgia"/>
                <a:ea typeface="Georgia"/>
                <a:cs typeface="Georgia"/>
                <a:sym typeface="Georgia"/>
              </a:defRPr>
            </a:pPr>
            <a:r>
              <a:rPr lang="en-US" sz="3467" dirty="0"/>
              <a:t>Od </a:t>
            </a:r>
            <a:r>
              <a:rPr lang="en-US" sz="3467" dirty="0" err="1"/>
              <a:t>najviše</a:t>
            </a:r>
            <a:r>
              <a:rPr lang="en-US" sz="3467" dirty="0"/>
              <a:t> do </a:t>
            </a:r>
            <a:r>
              <a:rPr lang="en-US" sz="3467" dirty="0" err="1"/>
              <a:t>najniže</a:t>
            </a:r>
            <a:r>
              <a:rPr lang="en-US" sz="3467" dirty="0"/>
              <a:t> </a:t>
            </a:r>
            <a:r>
              <a:rPr lang="en-US" sz="3467" dirty="0" err="1"/>
              <a:t>koja</a:t>
            </a:r>
            <a:r>
              <a:rPr lang="en-US" sz="3467" dirty="0"/>
              <a:t> </a:t>
            </a:r>
            <a:r>
              <a:rPr lang="en-US" sz="3467" dirty="0" err="1"/>
              <a:t>vrsta</a:t>
            </a:r>
            <a:r>
              <a:rPr lang="en-US" sz="3467" dirty="0"/>
              <a:t> </a:t>
            </a:r>
            <a:r>
              <a:rPr lang="en-US" sz="3467" dirty="0" err="1"/>
              <a:t>prijevoza</a:t>
            </a:r>
            <a:r>
              <a:rPr lang="en-US" sz="3467" dirty="0"/>
              <a:t> </a:t>
            </a:r>
            <a:r>
              <a:rPr lang="en-US" sz="3467" dirty="0" err="1"/>
              <a:t>najviše</a:t>
            </a:r>
            <a:r>
              <a:rPr lang="en-US" sz="3467" dirty="0"/>
              <a:t> </a:t>
            </a:r>
            <a:r>
              <a:rPr lang="en-US" sz="3467" dirty="0" err="1"/>
              <a:t>zagađuje</a:t>
            </a:r>
            <a:r>
              <a:rPr lang="en-US" sz="3467" dirty="0"/>
              <a:t> </a:t>
            </a:r>
            <a:r>
              <a:rPr lang="en-US" sz="3467" dirty="0" err="1"/>
              <a:t>okoliš</a:t>
            </a:r>
            <a:r>
              <a:rPr lang="en-US" sz="3467" dirty="0"/>
              <a:t> </a:t>
            </a:r>
            <a:r>
              <a:rPr lang="en-US" sz="3467" dirty="0" err="1"/>
              <a:t>na</a:t>
            </a:r>
            <a:r>
              <a:rPr lang="en-US" sz="3467" dirty="0"/>
              <a:t> </a:t>
            </a:r>
            <a:r>
              <a:rPr lang="en-US" sz="3467" dirty="0" err="1"/>
              <a:t>putovanju</a:t>
            </a:r>
            <a:r>
              <a:rPr lang="en-US" sz="3467" dirty="0"/>
              <a:t> od 10 km u </a:t>
            </a:r>
            <a:r>
              <a:rPr lang="en-US" sz="3467" dirty="0" err="1"/>
              <a:t>gradu</a:t>
            </a:r>
            <a:r>
              <a:rPr lang="en-US" sz="3467" dirty="0"/>
              <a:t>?</a:t>
            </a:r>
          </a:p>
          <a:p>
            <a:pPr>
              <a:defRPr sz="2200" spc="0">
                <a:solidFill>
                  <a:srgbClr val="404040"/>
                </a:solidFill>
                <a:latin typeface="Georgia"/>
                <a:ea typeface="Georgia"/>
                <a:cs typeface="Georgia"/>
                <a:sym typeface="Georgia"/>
              </a:defRPr>
            </a:pPr>
            <a:r>
              <a:rPr lang="en-US" sz="3733" dirty="0"/>
              <a:t>a. </a:t>
            </a:r>
            <a:r>
              <a:rPr lang="hr-HR" sz="3733" dirty="0" smtClean="0"/>
              <a:t>Metro</a:t>
            </a:r>
            <a:r>
              <a:rPr lang="en-US" sz="3733" dirty="0" smtClean="0"/>
              <a:t> </a:t>
            </a:r>
            <a:r>
              <a:rPr lang="en-US" sz="3733" dirty="0"/>
              <a:t>b. Autobus</a:t>
            </a:r>
          </a:p>
          <a:p>
            <a:pPr>
              <a:defRPr sz="2200" spc="0">
                <a:solidFill>
                  <a:srgbClr val="404040"/>
                </a:solidFill>
                <a:latin typeface="Georgia"/>
                <a:ea typeface="Georgia"/>
                <a:cs typeface="Georgia"/>
                <a:sym typeface="Georgia"/>
              </a:defRPr>
            </a:pPr>
            <a:r>
              <a:rPr lang="en-US" sz="3733" dirty="0"/>
              <a:t>c. </a:t>
            </a:r>
            <a:r>
              <a:rPr lang="en-US" sz="3733" dirty="0" err="1"/>
              <a:t>Automobil</a:t>
            </a:r>
            <a:r>
              <a:rPr lang="en-US" sz="3733" dirty="0"/>
              <a:t> d. </a:t>
            </a:r>
            <a:r>
              <a:rPr lang="en-US" sz="3733" dirty="0" err="1"/>
              <a:t>Tramvaj</a:t>
            </a:r>
            <a:endParaRPr lang="en-US" sz="3733" dirty="0"/>
          </a:p>
          <a:p>
            <a:pPr>
              <a:defRPr sz="2200" spc="0">
                <a:solidFill>
                  <a:srgbClr val="404040"/>
                </a:solidFill>
                <a:latin typeface="Georgia"/>
                <a:ea typeface="Georgia"/>
                <a:cs typeface="Georgia"/>
                <a:sym typeface="Georgia"/>
              </a:defRPr>
            </a:pPr>
            <a:r>
              <a:rPr lang="en-US" sz="3733" dirty="0"/>
              <a:t>e. </a:t>
            </a:r>
            <a:r>
              <a:rPr lang="en-US" sz="3733" dirty="0" err="1"/>
              <a:t>Bicikl</a:t>
            </a:r>
            <a:r>
              <a:rPr lang="en-US" sz="3733" dirty="0"/>
              <a:t> f. </a:t>
            </a:r>
            <a:r>
              <a:rPr lang="en-US" sz="3733" dirty="0" err="1"/>
              <a:t>Motocikl</a:t>
            </a:r>
            <a:endParaRPr lang="en-US" sz="3733" b="1" dirty="0"/>
          </a:p>
          <a:p>
            <a:pPr>
              <a:defRPr sz="2200" spc="0">
                <a:solidFill>
                  <a:srgbClr val="404040"/>
                </a:solidFill>
                <a:latin typeface="Georgia"/>
                <a:ea typeface="Georgia"/>
                <a:cs typeface="Georgia"/>
                <a:sym typeface="Georgia"/>
              </a:defRPr>
            </a:pPr>
            <a:endParaRPr lang="en-US" sz="3733" b="1" dirty="0"/>
          </a:p>
        </p:txBody>
      </p:sp>
    </p:spTree>
    <p:extLst>
      <p:ext uri="{BB962C8B-B14F-4D97-AF65-F5344CB8AC3E}">
        <p14:creationId xmlns:p14="http://schemas.microsoft.com/office/powerpoint/2010/main" val="2238298266"/>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 name="Content Placeholder 2"/>
          <p:cNvSpPr txBox="1">
            <a:spLocks noGrp="1"/>
          </p:cNvSpPr>
          <p:nvPr>
            <p:ph type="body" idx="1"/>
          </p:nvPr>
        </p:nvSpPr>
        <p:spPr>
          <a:xfrm>
            <a:off x="545319" y="789001"/>
            <a:ext cx="5644815" cy="4700084"/>
          </a:xfrm>
          <a:prstGeom prst="rect">
            <a:avLst/>
          </a:prstGeom>
        </p:spPr>
        <p:txBody>
          <a:bodyPr>
            <a:normAutofit/>
          </a:bodyPr>
          <a:lstStyle/>
          <a:p>
            <a:pPr>
              <a:defRPr sz="2200" spc="0">
                <a:solidFill>
                  <a:srgbClr val="404040"/>
                </a:solidFill>
                <a:latin typeface="Georgia"/>
                <a:ea typeface="Georgia"/>
                <a:cs typeface="Georgia"/>
                <a:sym typeface="Georgia"/>
              </a:defRPr>
            </a:pPr>
            <a:r>
              <a:rPr lang="en-US" sz="4000" dirty="0" err="1"/>
              <a:t>Koliki</a:t>
            </a:r>
            <a:r>
              <a:rPr lang="en-US" sz="4000" dirty="0"/>
              <a:t> se </a:t>
            </a:r>
            <a:r>
              <a:rPr lang="en-US" sz="4000" dirty="0" err="1"/>
              <a:t>udio</a:t>
            </a:r>
            <a:r>
              <a:rPr lang="en-US" sz="4000" dirty="0"/>
              <a:t> </a:t>
            </a:r>
            <a:r>
              <a:rPr lang="en-US" sz="4000" dirty="0" err="1"/>
              <a:t>svjetske</a:t>
            </a:r>
            <a:r>
              <a:rPr lang="en-US" sz="4000" dirty="0"/>
              <a:t> </a:t>
            </a:r>
            <a:r>
              <a:rPr lang="en-US" sz="4000" dirty="0" err="1"/>
              <a:t>hrane</a:t>
            </a:r>
            <a:r>
              <a:rPr lang="en-US" sz="4000" dirty="0"/>
              <a:t> </a:t>
            </a:r>
            <a:r>
              <a:rPr lang="en-US" sz="4000" dirty="0" err="1"/>
              <a:t>baca</a:t>
            </a:r>
            <a:r>
              <a:rPr lang="en-US" sz="4000" dirty="0"/>
              <a:t> </a:t>
            </a:r>
            <a:r>
              <a:rPr lang="en-US" sz="4000" dirty="0" err="1"/>
              <a:t>ili</a:t>
            </a:r>
            <a:r>
              <a:rPr lang="en-US" sz="4000" dirty="0"/>
              <a:t> </a:t>
            </a:r>
            <a:r>
              <a:rPr lang="hr-HR" sz="4000" dirty="0" err="1" smtClean="0"/>
              <a:t>neiskoristi</a:t>
            </a:r>
            <a:r>
              <a:rPr lang="en-US" sz="4000" dirty="0" smtClean="0"/>
              <a:t>?</a:t>
            </a:r>
            <a:endParaRPr lang="en-US" sz="1733" dirty="0"/>
          </a:p>
          <a:p>
            <a:pPr marL="685783" indent="-685783">
              <a:buAutoNum type="alphaLcPeriod"/>
              <a:defRPr sz="2200" spc="0">
                <a:solidFill>
                  <a:srgbClr val="404040"/>
                </a:solidFill>
                <a:latin typeface="Georgia"/>
                <a:ea typeface="Georgia"/>
                <a:cs typeface="Georgia"/>
                <a:sym typeface="Georgia"/>
              </a:defRPr>
            </a:pPr>
            <a:r>
              <a:rPr lang="en-US" sz="3733" dirty="0"/>
              <a:t>1/3</a:t>
            </a:r>
          </a:p>
          <a:p>
            <a:pPr marL="685783" indent="-685783">
              <a:buAutoNum type="alphaLcPeriod"/>
              <a:defRPr sz="2200" spc="0">
                <a:solidFill>
                  <a:srgbClr val="404040"/>
                </a:solidFill>
                <a:latin typeface="Georgia"/>
                <a:ea typeface="Georgia"/>
                <a:cs typeface="Georgia"/>
                <a:sym typeface="Georgia"/>
              </a:defRPr>
            </a:pPr>
            <a:endParaRPr lang="en-US" sz="1200" dirty="0"/>
          </a:p>
          <a:p>
            <a:pPr marL="685783" indent="-685783">
              <a:buAutoNum type="alphaLcPeriod"/>
              <a:defRPr sz="2200" spc="0">
                <a:solidFill>
                  <a:srgbClr val="404040"/>
                </a:solidFill>
                <a:latin typeface="Georgia"/>
                <a:ea typeface="Georgia"/>
                <a:cs typeface="Georgia"/>
                <a:sym typeface="Georgia"/>
              </a:defRPr>
            </a:pPr>
            <a:r>
              <a:rPr lang="en-US" sz="3733" dirty="0"/>
              <a:t>1/6</a:t>
            </a:r>
          </a:p>
          <a:p>
            <a:pPr marL="685783" indent="-685783">
              <a:buAutoNum type="alphaLcPeriod"/>
              <a:defRPr sz="2200" spc="0">
                <a:solidFill>
                  <a:srgbClr val="404040"/>
                </a:solidFill>
                <a:latin typeface="Georgia"/>
                <a:ea typeface="Georgia"/>
                <a:cs typeface="Georgia"/>
                <a:sym typeface="Georgia"/>
              </a:defRPr>
            </a:pPr>
            <a:endParaRPr lang="en-US" sz="1200" dirty="0"/>
          </a:p>
          <a:p>
            <a:pPr marL="685783" indent="-685783">
              <a:buAutoNum type="alphaLcPeriod"/>
              <a:defRPr sz="2200" spc="0">
                <a:solidFill>
                  <a:srgbClr val="404040"/>
                </a:solidFill>
                <a:latin typeface="Georgia"/>
                <a:ea typeface="Georgia"/>
                <a:cs typeface="Georgia"/>
                <a:sym typeface="Georgia"/>
              </a:defRPr>
            </a:pPr>
            <a:r>
              <a:rPr lang="en-US" sz="3733" dirty="0"/>
              <a:t>1/10</a:t>
            </a:r>
          </a:p>
          <a:p>
            <a:pPr>
              <a:defRPr sz="2200" spc="0">
                <a:solidFill>
                  <a:srgbClr val="404040"/>
                </a:solidFill>
                <a:latin typeface="Georgia"/>
                <a:ea typeface="Georgia"/>
                <a:cs typeface="Georgia"/>
                <a:sym typeface="Georgia"/>
              </a:defRPr>
            </a:pPr>
            <a:endParaRPr lang="en-US" sz="3733" b="1" dirty="0"/>
          </a:p>
          <a:p>
            <a:pPr>
              <a:defRPr sz="2200" spc="0">
                <a:solidFill>
                  <a:srgbClr val="404040"/>
                </a:solidFill>
                <a:latin typeface="Georgia"/>
                <a:ea typeface="Georgia"/>
                <a:cs typeface="Georgia"/>
                <a:sym typeface="Georgia"/>
              </a:defRPr>
            </a:pPr>
            <a:endParaRPr lang="en-US" sz="3733" b="1" dirty="0"/>
          </a:p>
        </p:txBody>
      </p:sp>
      <p:sp>
        <p:nvSpPr>
          <p:cNvPr id="1190" name="TextBox 2"/>
          <p:cNvSpPr txBox="1"/>
          <p:nvPr/>
        </p:nvSpPr>
        <p:spPr>
          <a:xfrm>
            <a:off x="124230" y="6268088"/>
            <a:ext cx="319249" cy="5335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0957" tIns="60957" rIns="60957" bIns="60957">
            <a:spAutoFit/>
          </a:bodyPr>
          <a:lstStyle>
            <a:lvl1pPr>
              <a:defRPr sz="2000">
                <a:solidFill>
                  <a:srgbClr val="FFFFFF"/>
                </a:solidFill>
                <a:latin typeface="Georgia"/>
                <a:ea typeface="Georgia"/>
                <a:cs typeface="Georgia"/>
                <a:sym typeface="Georgia"/>
              </a:defRPr>
            </a:lvl1pPr>
          </a:lstStyle>
          <a:p>
            <a:r>
              <a:rPr lang="en-US" sz="2667" dirty="0"/>
              <a:t>3</a:t>
            </a:r>
            <a:endParaRPr sz="2667" dirty="0"/>
          </a:p>
        </p:txBody>
      </p:sp>
      <p:pic>
        <p:nvPicPr>
          <p:cNvPr id="7" name="Picture 6">
            <a:hlinkClick r:id="" action="ppaction://noaction"/>
          </p:cNvPr>
          <p:cNvPicPr>
            <a:picLocks noChangeAspect="1"/>
          </p:cNvPicPr>
          <p:nvPr/>
        </p:nvPicPr>
        <p:blipFill>
          <a:blip r:embed="rId3"/>
          <a:stretch>
            <a:fillRect/>
          </a:stretch>
        </p:blipFill>
        <p:spPr>
          <a:xfrm>
            <a:off x="11460314" y="6069001"/>
            <a:ext cx="732561" cy="732561"/>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0133" y="789000"/>
            <a:ext cx="5280000" cy="5280000"/>
          </a:xfrm>
          <a:prstGeom prst="rect">
            <a:avLst/>
          </a:prstGeom>
        </p:spPr>
      </p:pic>
    </p:spTree>
    <p:extLst>
      <p:ext uri="{BB962C8B-B14F-4D97-AF65-F5344CB8AC3E}">
        <p14:creationId xmlns:p14="http://schemas.microsoft.com/office/powerpoint/2010/main" val="2540448996"/>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 name="Content Placeholder 2"/>
          <p:cNvSpPr txBox="1">
            <a:spLocks noGrp="1"/>
          </p:cNvSpPr>
          <p:nvPr>
            <p:ph type="body" idx="1"/>
          </p:nvPr>
        </p:nvSpPr>
        <p:spPr>
          <a:xfrm>
            <a:off x="545319" y="789001"/>
            <a:ext cx="5644815" cy="4700084"/>
          </a:xfrm>
          <a:prstGeom prst="rect">
            <a:avLst/>
          </a:prstGeom>
        </p:spPr>
        <p:txBody>
          <a:bodyPr>
            <a:normAutofit/>
          </a:bodyPr>
          <a:lstStyle/>
          <a:p>
            <a:pPr>
              <a:defRPr sz="2200" spc="0">
                <a:solidFill>
                  <a:srgbClr val="404040"/>
                </a:solidFill>
                <a:latin typeface="Georgia"/>
                <a:ea typeface="Georgia"/>
                <a:cs typeface="Georgia"/>
                <a:sym typeface="Georgia"/>
              </a:defRPr>
            </a:pPr>
            <a:r>
              <a:rPr lang="en-US" sz="4000" dirty="0" err="1"/>
              <a:t>Zapišite</a:t>
            </a:r>
            <a:r>
              <a:rPr lang="en-US" sz="4000" dirty="0"/>
              <a:t> 5 (</a:t>
            </a:r>
            <a:r>
              <a:rPr lang="en-US" sz="4000" dirty="0" err="1"/>
              <a:t>ili</a:t>
            </a:r>
            <a:r>
              <a:rPr lang="en-US" sz="4000" dirty="0"/>
              <a:t> </a:t>
            </a:r>
            <a:r>
              <a:rPr lang="en-US" sz="4000" dirty="0" err="1"/>
              <a:t>više</a:t>
            </a:r>
            <a:r>
              <a:rPr lang="en-US" sz="4000" dirty="0"/>
              <a:t>) </a:t>
            </a:r>
            <a:r>
              <a:rPr lang="en-US" sz="4000" dirty="0" err="1"/>
              <a:t>stvari</a:t>
            </a:r>
            <a:r>
              <a:rPr lang="en-US" sz="4000" dirty="0"/>
              <a:t> </a:t>
            </a:r>
            <a:r>
              <a:rPr lang="en-US" sz="4000" dirty="0" err="1"/>
              <a:t>koje</a:t>
            </a:r>
            <a:r>
              <a:rPr lang="en-US" sz="4000" dirty="0"/>
              <a:t> </a:t>
            </a:r>
            <a:r>
              <a:rPr lang="en-US" sz="4000" dirty="0" err="1"/>
              <a:t>možete</a:t>
            </a:r>
            <a:r>
              <a:rPr lang="en-US" sz="4000" dirty="0"/>
              <a:t> </a:t>
            </a:r>
            <a:r>
              <a:rPr lang="en-US" sz="4000" dirty="0" err="1"/>
              <a:t>učiniti</a:t>
            </a:r>
            <a:r>
              <a:rPr lang="en-US" sz="4000" dirty="0"/>
              <a:t> </a:t>
            </a:r>
            <a:r>
              <a:rPr lang="en-US" sz="4000" dirty="0" err="1"/>
              <a:t>kako</a:t>
            </a:r>
            <a:r>
              <a:rPr lang="en-US" sz="4000" dirty="0"/>
              <a:t> </a:t>
            </a:r>
            <a:r>
              <a:rPr lang="en-US" sz="4000" dirty="0" err="1"/>
              <a:t>biste</a:t>
            </a:r>
            <a:r>
              <a:rPr lang="en-US" sz="4000" dirty="0"/>
              <a:t> </a:t>
            </a:r>
            <a:r>
              <a:rPr lang="en-US" sz="4000" dirty="0" err="1"/>
              <a:t>smanjili</a:t>
            </a:r>
            <a:r>
              <a:rPr lang="en-US" sz="4000" dirty="0"/>
              <a:t> </a:t>
            </a:r>
            <a:r>
              <a:rPr lang="en-US" sz="4000" dirty="0" err="1"/>
              <a:t>vlastiti</a:t>
            </a:r>
            <a:r>
              <a:rPr lang="en-US" sz="4000" dirty="0"/>
              <a:t> </a:t>
            </a:r>
            <a:r>
              <a:rPr lang="en-US" sz="4000" dirty="0" err="1"/>
              <a:t>utjecaj</a:t>
            </a:r>
            <a:r>
              <a:rPr lang="en-US" sz="4000" dirty="0"/>
              <a:t> </a:t>
            </a:r>
            <a:r>
              <a:rPr lang="en-US" sz="4000" dirty="0" err="1"/>
              <a:t>na</a:t>
            </a:r>
            <a:r>
              <a:rPr lang="en-US" sz="4000" dirty="0"/>
              <a:t> </a:t>
            </a:r>
            <a:r>
              <a:rPr lang="en-US" sz="4000" dirty="0" err="1"/>
              <a:t>klimatske</a:t>
            </a:r>
            <a:r>
              <a:rPr lang="en-US" sz="4000" dirty="0"/>
              <a:t> </a:t>
            </a:r>
            <a:r>
              <a:rPr lang="en-US" sz="4000" dirty="0" err="1"/>
              <a:t>promjene</a:t>
            </a:r>
            <a:r>
              <a:rPr lang="en-US" sz="4000" dirty="0"/>
              <a:t>.</a:t>
            </a:r>
            <a:endParaRPr lang="en-US" sz="1733" dirty="0"/>
          </a:p>
          <a:p>
            <a:pPr>
              <a:defRPr sz="2200" spc="0">
                <a:solidFill>
                  <a:srgbClr val="404040"/>
                </a:solidFill>
                <a:latin typeface="Georgia"/>
                <a:ea typeface="Georgia"/>
                <a:cs typeface="Georgia"/>
                <a:sym typeface="Georgia"/>
              </a:defRPr>
            </a:pPr>
            <a:endParaRPr lang="en-US" sz="3733" b="1" dirty="0"/>
          </a:p>
          <a:p>
            <a:pPr>
              <a:defRPr sz="2200" spc="0">
                <a:solidFill>
                  <a:srgbClr val="404040"/>
                </a:solidFill>
                <a:latin typeface="Georgia"/>
                <a:ea typeface="Georgia"/>
                <a:cs typeface="Georgia"/>
                <a:sym typeface="Georgia"/>
              </a:defRPr>
            </a:pPr>
            <a:endParaRPr lang="en-US" sz="3733" b="1" dirty="0"/>
          </a:p>
        </p:txBody>
      </p:sp>
      <p:sp>
        <p:nvSpPr>
          <p:cNvPr id="1190" name="TextBox 2"/>
          <p:cNvSpPr txBox="1"/>
          <p:nvPr/>
        </p:nvSpPr>
        <p:spPr>
          <a:xfrm>
            <a:off x="124230" y="6268088"/>
            <a:ext cx="319249" cy="5335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0957" tIns="60957" rIns="60957" bIns="60957">
            <a:spAutoFit/>
          </a:bodyPr>
          <a:lstStyle>
            <a:lvl1pPr>
              <a:defRPr sz="2000">
                <a:solidFill>
                  <a:srgbClr val="FFFFFF"/>
                </a:solidFill>
                <a:latin typeface="Georgia"/>
                <a:ea typeface="Georgia"/>
                <a:cs typeface="Georgia"/>
                <a:sym typeface="Georgia"/>
              </a:defRPr>
            </a:lvl1pPr>
          </a:lstStyle>
          <a:p>
            <a:r>
              <a:rPr lang="en-US" sz="2667" dirty="0"/>
              <a:t>3</a:t>
            </a:r>
            <a:endParaRPr sz="2667" dirty="0"/>
          </a:p>
        </p:txBody>
      </p:sp>
      <p:pic>
        <p:nvPicPr>
          <p:cNvPr id="7" name="Picture 6">
            <a:hlinkClick r:id="" action="ppaction://noaction"/>
          </p:cNvPr>
          <p:cNvPicPr>
            <a:picLocks noChangeAspect="1"/>
          </p:cNvPicPr>
          <p:nvPr/>
        </p:nvPicPr>
        <p:blipFill>
          <a:blip r:embed="rId3"/>
          <a:stretch>
            <a:fillRect/>
          </a:stretch>
        </p:blipFill>
        <p:spPr>
          <a:xfrm>
            <a:off x="11460314" y="6069001"/>
            <a:ext cx="732561" cy="732561"/>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5921" y="789000"/>
            <a:ext cx="5280000" cy="5280000"/>
          </a:xfrm>
          <a:prstGeom prst="rect">
            <a:avLst/>
          </a:prstGeom>
        </p:spPr>
      </p:pic>
      <p:sp>
        <p:nvSpPr>
          <p:cNvPr id="6" name="TextBox 5"/>
          <p:cNvSpPr txBox="1"/>
          <p:nvPr/>
        </p:nvSpPr>
        <p:spPr>
          <a:xfrm>
            <a:off x="283854" y="4340054"/>
            <a:ext cx="5863191" cy="22570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defTabSz="1219170" hangingPunct="0"/>
            <a:r>
              <a:rPr lang="en-US" sz="2800" dirty="0" err="1">
                <a:latin typeface="Georgia" panose="02040502050405020303" pitchFamily="18" charset="0"/>
                <a:sym typeface="Helvetica"/>
              </a:rPr>
              <a:t>Idite</a:t>
            </a:r>
            <a:r>
              <a:rPr lang="en-US" sz="2800" dirty="0">
                <a:latin typeface="Georgia" panose="02040502050405020303" pitchFamily="18" charset="0"/>
                <a:sym typeface="Helvetica"/>
              </a:rPr>
              <a:t> </a:t>
            </a:r>
            <a:r>
              <a:rPr lang="en-US" sz="2800" dirty="0" err="1">
                <a:latin typeface="Georgia" panose="02040502050405020303" pitchFamily="18" charset="0"/>
                <a:sym typeface="Helvetica"/>
              </a:rPr>
              <a:t>na</a:t>
            </a:r>
            <a:r>
              <a:rPr lang="en-US" sz="2800" dirty="0">
                <a:latin typeface="Georgia" panose="02040502050405020303" pitchFamily="18" charset="0"/>
                <a:sym typeface="Helvetica"/>
              </a:rPr>
              <a:t> un.org/</a:t>
            </a:r>
            <a:r>
              <a:rPr lang="en-US" sz="2800" dirty="0" err="1">
                <a:latin typeface="Georgia" panose="02040502050405020303" pitchFamily="18" charset="0"/>
                <a:sym typeface="Helvetica"/>
              </a:rPr>
              <a:t>en</a:t>
            </a:r>
            <a:r>
              <a:rPr lang="en-US" sz="2800" dirty="0">
                <a:latin typeface="Georgia" panose="02040502050405020303" pitchFamily="18" charset="0"/>
                <a:sym typeface="Helvetica"/>
              </a:rPr>
              <a:t>/</a:t>
            </a:r>
            <a:r>
              <a:rPr lang="en-US" sz="2800" dirty="0" err="1">
                <a:latin typeface="Georgia" panose="02040502050405020303" pitchFamily="18" charset="0"/>
                <a:sym typeface="Helvetica"/>
              </a:rPr>
              <a:t>actnow</a:t>
            </a:r>
            <a:r>
              <a:rPr lang="en-US" sz="2800" dirty="0">
                <a:latin typeface="Georgia" panose="02040502050405020303" pitchFamily="18" charset="0"/>
                <a:sym typeface="Helvetica"/>
              </a:rPr>
              <a:t> da </a:t>
            </a:r>
            <a:r>
              <a:rPr lang="en-US" sz="2800" dirty="0" err="1">
                <a:latin typeface="Georgia" panose="02040502050405020303" pitchFamily="18" charset="0"/>
                <a:sym typeface="Helvetica"/>
              </a:rPr>
              <a:t>biste</a:t>
            </a:r>
            <a:r>
              <a:rPr lang="en-US" sz="2800" dirty="0">
                <a:latin typeface="Georgia" panose="02040502050405020303" pitchFamily="18" charset="0"/>
                <a:sym typeface="Helvetica"/>
              </a:rPr>
              <a:t> </a:t>
            </a:r>
            <a:r>
              <a:rPr lang="en-US" sz="2800" dirty="0" err="1">
                <a:latin typeface="Georgia" panose="02040502050405020303" pitchFamily="18" charset="0"/>
                <a:sym typeface="Helvetica"/>
              </a:rPr>
              <a:t>dobili</a:t>
            </a:r>
            <a:r>
              <a:rPr lang="en-US" sz="2800" dirty="0">
                <a:latin typeface="Georgia" panose="02040502050405020303" pitchFamily="18" charset="0"/>
                <a:sym typeface="Helvetica"/>
              </a:rPr>
              <a:t> </a:t>
            </a:r>
            <a:r>
              <a:rPr lang="en-US" sz="2800" dirty="0" err="1">
                <a:latin typeface="Georgia" panose="02040502050405020303" pitchFamily="18" charset="0"/>
                <a:sym typeface="Helvetica"/>
              </a:rPr>
              <a:t>ideje</a:t>
            </a:r>
            <a:r>
              <a:rPr lang="en-US" sz="2800" dirty="0">
                <a:latin typeface="Georgia" panose="02040502050405020303" pitchFamily="18" charset="0"/>
                <a:sym typeface="Helvetica"/>
              </a:rPr>
              <a:t>, </a:t>
            </a:r>
            <a:r>
              <a:rPr lang="en-US" sz="2800" dirty="0" err="1">
                <a:latin typeface="Georgia" panose="02040502050405020303" pitchFamily="18" charset="0"/>
                <a:sym typeface="Helvetica"/>
              </a:rPr>
              <a:t>zatim</a:t>
            </a:r>
            <a:r>
              <a:rPr lang="en-US" sz="2800" dirty="0">
                <a:latin typeface="Georgia" panose="02040502050405020303" pitchFamily="18" charset="0"/>
                <a:sym typeface="Helvetica"/>
              </a:rPr>
              <a:t> </a:t>
            </a:r>
            <a:r>
              <a:rPr lang="en-US" sz="2800" dirty="0" err="1">
                <a:latin typeface="Georgia" panose="02040502050405020303" pitchFamily="18" charset="0"/>
                <a:sym typeface="Helvetica"/>
              </a:rPr>
              <a:t>preuzmite</a:t>
            </a:r>
            <a:r>
              <a:rPr lang="en-US" sz="2800" dirty="0">
                <a:latin typeface="Georgia" panose="02040502050405020303" pitchFamily="18" charset="0"/>
                <a:sym typeface="Helvetica"/>
              </a:rPr>
              <a:t> </a:t>
            </a:r>
            <a:r>
              <a:rPr lang="en-US" sz="2800" dirty="0" err="1">
                <a:latin typeface="Georgia" panose="02040502050405020303" pitchFamily="18" charset="0"/>
                <a:sym typeface="Helvetica"/>
              </a:rPr>
              <a:t>aplikaciju</a:t>
            </a:r>
            <a:r>
              <a:rPr lang="en-US" sz="2800" dirty="0">
                <a:latin typeface="Georgia" panose="02040502050405020303" pitchFamily="18" charset="0"/>
                <a:sym typeface="Helvetica"/>
              </a:rPr>
              <a:t> da </a:t>
            </a:r>
            <a:r>
              <a:rPr lang="en-US" sz="2800" dirty="0" err="1">
                <a:latin typeface="Georgia" panose="02040502050405020303" pitchFamily="18" charset="0"/>
                <a:sym typeface="Helvetica"/>
              </a:rPr>
              <a:t>biste</a:t>
            </a:r>
            <a:r>
              <a:rPr lang="en-US" sz="2800" dirty="0">
                <a:latin typeface="Georgia" panose="02040502050405020303" pitchFamily="18" charset="0"/>
                <a:sym typeface="Helvetica"/>
              </a:rPr>
              <a:t> se </a:t>
            </a:r>
            <a:r>
              <a:rPr lang="en-US" sz="2800" dirty="0" err="1">
                <a:latin typeface="Georgia" panose="02040502050405020303" pitchFamily="18" charset="0"/>
                <a:sym typeface="Helvetica"/>
              </a:rPr>
              <a:t>pridružili</a:t>
            </a:r>
            <a:r>
              <a:rPr lang="en-US" sz="2800" dirty="0">
                <a:latin typeface="Georgia" panose="02040502050405020303" pitchFamily="18" charset="0"/>
                <a:sym typeface="Helvetica"/>
              </a:rPr>
              <a:t> </a:t>
            </a:r>
            <a:r>
              <a:rPr lang="en-US" sz="2800" dirty="0" err="1">
                <a:latin typeface="Georgia" panose="02040502050405020303" pitchFamily="18" charset="0"/>
                <a:sym typeface="Helvetica"/>
              </a:rPr>
              <a:t>kampanji</a:t>
            </a:r>
            <a:r>
              <a:rPr lang="en-US" sz="2800" dirty="0">
                <a:latin typeface="Georgia" panose="02040502050405020303" pitchFamily="18" charset="0"/>
                <a:sym typeface="Helvetica"/>
              </a:rPr>
              <a:t> </a:t>
            </a:r>
            <a:r>
              <a:rPr lang="en-US" sz="2800" dirty="0" err="1">
                <a:latin typeface="Georgia" panose="02040502050405020303" pitchFamily="18" charset="0"/>
                <a:sym typeface="Helvetica"/>
              </a:rPr>
              <a:t>i</a:t>
            </a:r>
            <a:r>
              <a:rPr lang="en-US" sz="2800" dirty="0">
                <a:latin typeface="Georgia" panose="02040502050405020303" pitchFamily="18" charset="0"/>
                <a:sym typeface="Helvetica"/>
              </a:rPr>
              <a:t> </a:t>
            </a:r>
            <a:r>
              <a:rPr lang="en-US" sz="2800" dirty="0" err="1">
                <a:latin typeface="Georgia" panose="02040502050405020303" pitchFamily="18" charset="0"/>
                <a:sym typeface="Helvetica"/>
              </a:rPr>
              <a:t>podijelili</a:t>
            </a:r>
            <a:r>
              <a:rPr lang="en-US" sz="2800" dirty="0">
                <a:latin typeface="Georgia" panose="02040502050405020303" pitchFamily="18" charset="0"/>
                <a:sym typeface="Helvetica"/>
              </a:rPr>
              <a:t> </a:t>
            </a:r>
            <a:r>
              <a:rPr lang="en-US" sz="2800" dirty="0" err="1">
                <a:latin typeface="Georgia" panose="02040502050405020303" pitchFamily="18" charset="0"/>
                <a:sym typeface="Helvetica"/>
              </a:rPr>
              <a:t>svoje</a:t>
            </a:r>
            <a:r>
              <a:rPr lang="en-US" sz="2800" dirty="0">
                <a:latin typeface="Georgia" panose="02040502050405020303" pitchFamily="18" charset="0"/>
                <a:sym typeface="Helvetica"/>
              </a:rPr>
              <a:t> </a:t>
            </a:r>
            <a:r>
              <a:rPr lang="en-US" sz="2800" dirty="0" err="1">
                <a:latin typeface="Georgia" panose="02040502050405020303" pitchFamily="18" charset="0"/>
                <a:sym typeface="Helvetica"/>
              </a:rPr>
              <a:t>akcije</a:t>
            </a:r>
            <a:r>
              <a:rPr lang="en-US" sz="2800" dirty="0">
                <a:latin typeface="Georgia" panose="02040502050405020303" pitchFamily="18" charset="0"/>
                <a:sym typeface="Helvetica"/>
              </a:rPr>
              <a:t>.</a:t>
            </a:r>
            <a:r>
              <a:rPr lang="en-US" sz="2000" dirty="0">
                <a:latin typeface="Georgia" panose="02040502050405020303" pitchFamily="18" charset="0"/>
                <a:sym typeface="Geller Text Regular"/>
              </a:rPr>
              <a:t>.</a:t>
            </a:r>
          </a:p>
          <a:p>
            <a:pPr defTabSz="1219170" hangingPunct="0"/>
            <a:endParaRPr lang="en-GB" sz="2667" dirty="0">
              <a:latin typeface="Georgia" panose="02040502050405020303" pitchFamily="18" charset="0"/>
              <a:sym typeface="Helvetica"/>
            </a:endParaRPr>
          </a:p>
        </p:txBody>
      </p:sp>
    </p:spTree>
    <p:extLst>
      <p:ext uri="{BB962C8B-B14F-4D97-AF65-F5344CB8AC3E}">
        <p14:creationId xmlns:p14="http://schemas.microsoft.com/office/powerpoint/2010/main" val="95152153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 name="Content Placeholder 2"/>
          <p:cNvSpPr txBox="1">
            <a:spLocks noGrp="1"/>
          </p:cNvSpPr>
          <p:nvPr>
            <p:ph type="body" idx="1"/>
          </p:nvPr>
        </p:nvSpPr>
        <p:spPr>
          <a:xfrm>
            <a:off x="545319" y="789001"/>
            <a:ext cx="5644815" cy="4700084"/>
          </a:xfrm>
          <a:prstGeom prst="rect">
            <a:avLst/>
          </a:prstGeom>
        </p:spPr>
        <p:txBody>
          <a:bodyPr>
            <a:normAutofit lnSpcReduction="10000"/>
          </a:bodyPr>
          <a:lstStyle/>
          <a:p>
            <a:pPr>
              <a:defRPr sz="2200" spc="0">
                <a:solidFill>
                  <a:srgbClr val="404040"/>
                </a:solidFill>
                <a:latin typeface="Georgia"/>
                <a:ea typeface="Georgia"/>
                <a:cs typeface="Georgia"/>
                <a:sym typeface="Georgia"/>
              </a:defRPr>
            </a:pPr>
            <a:r>
              <a:rPr lang="en-US" sz="4000" dirty="0" err="1"/>
              <a:t>Istina</a:t>
            </a:r>
            <a:r>
              <a:rPr lang="en-US" sz="4000" dirty="0"/>
              <a:t> </a:t>
            </a:r>
            <a:r>
              <a:rPr lang="en-US" sz="4000" dirty="0" err="1"/>
              <a:t>ili</a:t>
            </a:r>
            <a:r>
              <a:rPr lang="en-US" sz="4000" dirty="0"/>
              <a:t> </a:t>
            </a:r>
            <a:r>
              <a:rPr lang="en-US" sz="4000" dirty="0" err="1"/>
              <a:t>laž</a:t>
            </a:r>
            <a:r>
              <a:rPr lang="en-US" sz="4000" dirty="0"/>
              <a:t>?</a:t>
            </a:r>
          </a:p>
          <a:p>
            <a:pPr>
              <a:defRPr sz="2200" spc="0">
                <a:solidFill>
                  <a:srgbClr val="404040"/>
                </a:solidFill>
                <a:latin typeface="Georgia"/>
                <a:ea typeface="Georgia"/>
                <a:cs typeface="Georgia"/>
                <a:sym typeface="Georgia"/>
              </a:defRPr>
            </a:pPr>
            <a:endParaRPr lang="en-US" sz="4000" dirty="0"/>
          </a:p>
          <a:p>
            <a:pPr>
              <a:defRPr sz="2200" spc="0">
                <a:solidFill>
                  <a:srgbClr val="404040"/>
                </a:solidFill>
                <a:latin typeface="Georgia"/>
                <a:ea typeface="Georgia"/>
                <a:cs typeface="Georgia"/>
                <a:sym typeface="Georgia"/>
              </a:defRPr>
            </a:pPr>
            <a:r>
              <a:rPr lang="en-US" sz="4000" dirty="0" err="1"/>
              <a:t>Trenutačnim</a:t>
            </a:r>
            <a:r>
              <a:rPr lang="en-US" sz="4000" dirty="0"/>
              <a:t> </a:t>
            </a:r>
            <a:r>
              <a:rPr lang="en-US" sz="4000" dirty="0" err="1"/>
              <a:t>tempom</a:t>
            </a:r>
            <a:r>
              <a:rPr lang="en-US" sz="4000" dirty="0"/>
              <a:t> bit </a:t>
            </a:r>
            <a:r>
              <a:rPr lang="en-US" sz="4000" dirty="0" err="1"/>
              <a:t>će</a:t>
            </a:r>
            <a:r>
              <a:rPr lang="en-US" sz="4000" dirty="0"/>
              <a:t> </a:t>
            </a:r>
            <a:r>
              <a:rPr lang="en-US" sz="4000" dirty="0" err="1"/>
              <a:t>više</a:t>
            </a:r>
            <a:r>
              <a:rPr lang="en-US" sz="4000" dirty="0"/>
              <a:t> </a:t>
            </a:r>
            <a:r>
              <a:rPr lang="en-US" sz="4000" dirty="0" err="1"/>
              <a:t>plastike</a:t>
            </a:r>
            <a:r>
              <a:rPr lang="en-US" sz="4000" dirty="0"/>
              <a:t> u </a:t>
            </a:r>
            <a:r>
              <a:rPr lang="en-US" sz="4000" dirty="0" err="1" smtClean="0"/>
              <a:t>oceanima</a:t>
            </a:r>
            <a:r>
              <a:rPr lang="en-US" sz="4000" dirty="0" smtClean="0"/>
              <a:t> </a:t>
            </a:r>
            <a:r>
              <a:rPr lang="hr-HR" sz="4000" dirty="0" smtClean="0"/>
              <a:t>nego</a:t>
            </a:r>
            <a:r>
              <a:rPr lang="en-US" sz="4000" dirty="0" smtClean="0"/>
              <a:t> </a:t>
            </a:r>
            <a:r>
              <a:rPr lang="en-US" sz="4000" dirty="0" err="1"/>
              <a:t>ribe</a:t>
            </a:r>
            <a:r>
              <a:rPr lang="en-US" sz="4000" dirty="0"/>
              <a:t> do 2050. </a:t>
            </a:r>
            <a:r>
              <a:rPr lang="en-US" sz="4000" dirty="0" err="1"/>
              <a:t>godine</a:t>
            </a:r>
            <a:r>
              <a:rPr lang="en-US" sz="4000" dirty="0"/>
              <a:t>.</a:t>
            </a:r>
            <a:endParaRPr lang="en-US" sz="3733" dirty="0">
              <a:sym typeface="Georgia"/>
            </a:endParaRPr>
          </a:p>
          <a:p>
            <a:pPr>
              <a:defRPr sz="2200" spc="0">
                <a:solidFill>
                  <a:srgbClr val="404040"/>
                </a:solidFill>
                <a:latin typeface="Georgia"/>
                <a:ea typeface="Georgia"/>
                <a:cs typeface="Georgia"/>
                <a:sym typeface="Georgia"/>
              </a:defRPr>
            </a:pPr>
            <a:endParaRPr lang="en-US" sz="3733" b="1" dirty="0"/>
          </a:p>
          <a:p>
            <a:pPr>
              <a:defRPr sz="2200" spc="0">
                <a:solidFill>
                  <a:srgbClr val="404040"/>
                </a:solidFill>
                <a:latin typeface="Georgia"/>
                <a:ea typeface="Georgia"/>
                <a:cs typeface="Georgia"/>
                <a:sym typeface="Georgia"/>
              </a:defRPr>
            </a:pPr>
            <a:r>
              <a:rPr lang="en-US" sz="3733" b="1" dirty="0"/>
              <a:t> </a:t>
            </a:r>
          </a:p>
          <a:p>
            <a:pPr>
              <a:defRPr sz="2200" spc="0">
                <a:solidFill>
                  <a:srgbClr val="404040"/>
                </a:solidFill>
                <a:latin typeface="Georgia"/>
                <a:ea typeface="Georgia"/>
                <a:cs typeface="Georgia"/>
                <a:sym typeface="Georgia"/>
              </a:defRPr>
            </a:pPr>
            <a:endParaRPr lang="en-US" sz="3733" b="1" dirty="0"/>
          </a:p>
        </p:txBody>
      </p:sp>
      <p:sp>
        <p:nvSpPr>
          <p:cNvPr id="1190" name="TextBox 2"/>
          <p:cNvSpPr txBox="1"/>
          <p:nvPr/>
        </p:nvSpPr>
        <p:spPr>
          <a:xfrm>
            <a:off x="124230" y="6268088"/>
            <a:ext cx="319249" cy="5335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0957" tIns="60957" rIns="60957" bIns="60957">
            <a:spAutoFit/>
          </a:bodyPr>
          <a:lstStyle>
            <a:lvl1pPr>
              <a:defRPr sz="2000">
                <a:solidFill>
                  <a:srgbClr val="FFFFFF"/>
                </a:solidFill>
                <a:latin typeface="Georgia"/>
                <a:ea typeface="Georgia"/>
                <a:cs typeface="Georgia"/>
                <a:sym typeface="Georgia"/>
              </a:defRPr>
            </a:lvl1pPr>
          </a:lstStyle>
          <a:p>
            <a:r>
              <a:rPr lang="en-US" sz="2667" dirty="0"/>
              <a:t>3</a:t>
            </a:r>
            <a:endParaRPr sz="2667" dirty="0"/>
          </a:p>
        </p:txBody>
      </p:sp>
      <p:pic>
        <p:nvPicPr>
          <p:cNvPr id="6" name="Picture 5">
            <a:hlinkClick r:id="" action="ppaction://noaction"/>
          </p:cNvPr>
          <p:cNvPicPr>
            <a:picLocks noChangeAspect="1"/>
          </p:cNvPicPr>
          <p:nvPr/>
        </p:nvPicPr>
        <p:blipFill>
          <a:blip r:embed="rId3"/>
          <a:stretch>
            <a:fillRect/>
          </a:stretch>
        </p:blipFill>
        <p:spPr>
          <a:xfrm>
            <a:off x="11460314" y="6069001"/>
            <a:ext cx="732561" cy="732561"/>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0313" y="620473"/>
            <a:ext cx="5280000" cy="5280000"/>
          </a:xfrm>
          <a:prstGeom prst="rect">
            <a:avLst/>
          </a:prstGeom>
        </p:spPr>
      </p:pic>
    </p:spTree>
    <p:extLst>
      <p:ext uri="{BB962C8B-B14F-4D97-AF65-F5344CB8AC3E}">
        <p14:creationId xmlns:p14="http://schemas.microsoft.com/office/powerpoint/2010/main" val="21797364"/>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τρογγυλεμένο ορθογώνιο 1"/>
          <p:cNvSpPr/>
          <p:nvPr/>
        </p:nvSpPr>
        <p:spPr>
          <a:xfrm>
            <a:off x="123825" y="161925"/>
            <a:ext cx="2476500" cy="819150"/>
          </a:xfrm>
          <a:prstGeom prst="roundRect">
            <a:avLst/>
          </a:prstGeom>
          <a:scene3d>
            <a:camera prst="orthographicFront"/>
            <a:lightRig rig="threePt" dir="t"/>
          </a:scene3d>
          <a:sp3d>
            <a:bevelT/>
          </a:sp3d>
        </p:spPr>
        <p:style>
          <a:lnRef idx="3">
            <a:schemeClr val="lt1"/>
          </a:lnRef>
          <a:fillRef idx="1">
            <a:schemeClr val="accent2"/>
          </a:fillRef>
          <a:effectRef idx="1">
            <a:schemeClr val="accent2"/>
          </a:effectRef>
          <a:fontRef idx="minor">
            <a:schemeClr val="lt1"/>
          </a:fontRef>
        </p:style>
        <p:txBody>
          <a:bodyPr rtlCol="0" anchor="ctr"/>
          <a:lstStyle/>
          <a:p>
            <a:pPr algn="ctr"/>
            <a:r>
              <a:rPr lang="hr-HR" sz="2400" b="1" dirty="0" smtClean="0">
                <a:effectLst>
                  <a:outerShdw blurRad="38100" dist="38100" dir="2700000" algn="tl">
                    <a:srgbClr val="000000">
                      <a:alpha val="43137"/>
                    </a:srgbClr>
                  </a:outerShdw>
                </a:effectLst>
                <a:latin typeface="Baskerville Old Face" panose="02020602080505020303" pitchFamily="18" charset="0"/>
              </a:rPr>
              <a:t>SRODNA DUŠA</a:t>
            </a:r>
            <a:endParaRPr lang="el-GR" sz="2400" b="1" dirty="0">
              <a:effectLst>
                <a:outerShdw blurRad="38100" dist="38100" dir="2700000" algn="tl">
                  <a:srgbClr val="000000">
                    <a:alpha val="43137"/>
                  </a:srgbClr>
                </a:outerShdw>
              </a:effectLst>
              <a:latin typeface="Baskerville Old Face" panose="02020602080505020303" pitchFamily="18" charset="0"/>
            </a:endParaRPr>
          </a:p>
        </p:txBody>
      </p:sp>
      <p:sp>
        <p:nvSpPr>
          <p:cNvPr id="3" name="Ορθογώνιο 2"/>
          <p:cNvSpPr/>
          <p:nvPr/>
        </p:nvSpPr>
        <p:spPr>
          <a:xfrm>
            <a:off x="150684" y="1939673"/>
            <a:ext cx="5178943" cy="297021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solidFill>
                  <a:schemeClr val="accent2">
                    <a:lumMod val="50000"/>
                  </a:schemeClr>
                </a:solidFill>
                <a:effectLst>
                  <a:outerShdw blurRad="38100" dist="38100" dir="2700000" algn="tl">
                    <a:srgbClr val="000000">
                      <a:alpha val="43137"/>
                    </a:srgbClr>
                  </a:outerShdw>
                </a:effectLst>
                <a:latin typeface="Bahnschrift Light" panose="020B0502040204020203" pitchFamily="34" charset="0"/>
              </a:rPr>
              <a:t>Find your soulmate!</a:t>
            </a:r>
          </a:p>
          <a:p>
            <a:pPr algn="just"/>
            <a:r>
              <a:rPr lang="en-US" b="1" dirty="0">
                <a:latin typeface="Bahnschrift Light" panose="020B0502040204020203" pitchFamily="34" charset="0"/>
              </a:rPr>
              <a:t>Answer the 4 following </a:t>
            </a:r>
            <a:r>
              <a:rPr lang="en-US" b="1" dirty="0" smtClean="0">
                <a:latin typeface="Bahnschrift Light" panose="020B0502040204020203" pitchFamily="34" charset="0"/>
              </a:rPr>
              <a:t>questions:</a:t>
            </a:r>
          </a:p>
          <a:p>
            <a:pPr marL="742950" lvl="1" indent="-285750" algn="just">
              <a:buFont typeface="Arial" panose="020B0604020202020204" pitchFamily="34" charset="0"/>
              <a:buChar char="•"/>
            </a:pPr>
            <a:r>
              <a:rPr lang="en-US" b="1" i="1" dirty="0" smtClean="0">
                <a:latin typeface="Bahnschrift Light" panose="020B0502040204020203" pitchFamily="34" charset="0"/>
              </a:rPr>
              <a:t>Do </a:t>
            </a:r>
            <a:r>
              <a:rPr lang="en-US" b="1" i="1" dirty="0">
                <a:latin typeface="Bahnschrift Light" panose="020B0502040204020203" pitchFamily="34" charset="0"/>
              </a:rPr>
              <a:t>you like </a:t>
            </a:r>
            <a:r>
              <a:rPr lang="en-US" b="1" i="1" dirty="0" smtClean="0">
                <a:latin typeface="Bahnschrift Light" panose="020B0502040204020203" pitchFamily="34" charset="0"/>
              </a:rPr>
              <a:t>coffee</a:t>
            </a:r>
            <a:r>
              <a:rPr lang="en-US" b="1" i="1" dirty="0">
                <a:latin typeface="Bahnschrift Light" panose="020B0502040204020203" pitchFamily="34" charset="0"/>
              </a:rPr>
              <a:t>?</a:t>
            </a:r>
            <a:endParaRPr lang="en-US" b="1" i="1" dirty="0" smtClean="0">
              <a:latin typeface="Bahnschrift Light" panose="020B0502040204020203" pitchFamily="34" charset="0"/>
            </a:endParaRPr>
          </a:p>
          <a:p>
            <a:pPr marL="742950" lvl="1" indent="-285750" algn="just">
              <a:buFont typeface="Arial" panose="020B0604020202020204" pitchFamily="34" charset="0"/>
              <a:buChar char="•"/>
            </a:pPr>
            <a:r>
              <a:rPr lang="en-US" b="1" i="1" dirty="0" smtClean="0">
                <a:latin typeface="Bahnschrift Light" panose="020B0502040204020203" pitchFamily="34" charset="0"/>
              </a:rPr>
              <a:t>Do </a:t>
            </a:r>
            <a:r>
              <a:rPr lang="en-US" b="1" i="1" dirty="0">
                <a:latin typeface="Bahnschrift Light" panose="020B0502040204020203" pitchFamily="34" charset="0"/>
              </a:rPr>
              <a:t>you prefer </a:t>
            </a:r>
            <a:r>
              <a:rPr lang="en-US" b="1" i="1" dirty="0" smtClean="0">
                <a:latin typeface="Bahnschrift Light" panose="020B0502040204020203" pitchFamily="34" charset="0"/>
              </a:rPr>
              <a:t>mountain/sea?</a:t>
            </a:r>
          </a:p>
          <a:p>
            <a:pPr marL="742950" lvl="1" indent="-285750" algn="just">
              <a:buFont typeface="Arial" panose="020B0604020202020204" pitchFamily="34" charset="0"/>
              <a:buChar char="•"/>
            </a:pPr>
            <a:r>
              <a:rPr lang="en-US" b="1" i="1" dirty="0" smtClean="0">
                <a:latin typeface="Bahnschrift Light" panose="020B0502040204020203" pitchFamily="34" charset="0"/>
              </a:rPr>
              <a:t>Do </a:t>
            </a:r>
            <a:r>
              <a:rPr lang="en-US" b="1" i="1" dirty="0">
                <a:latin typeface="Bahnschrift Light" panose="020B0502040204020203" pitchFamily="34" charset="0"/>
              </a:rPr>
              <a:t>you </a:t>
            </a:r>
            <a:r>
              <a:rPr lang="en-US" b="1" i="1" dirty="0" smtClean="0">
                <a:latin typeface="Bahnschrift Light" panose="020B0502040204020203" pitchFamily="34" charset="0"/>
              </a:rPr>
              <a:t>smoke?</a:t>
            </a:r>
          </a:p>
          <a:p>
            <a:pPr marL="742950" lvl="1" indent="-285750" algn="just">
              <a:buFont typeface="Arial" panose="020B0604020202020204" pitchFamily="34" charset="0"/>
              <a:buChar char="•"/>
            </a:pPr>
            <a:r>
              <a:rPr lang="en-US" b="1" i="1" dirty="0" smtClean="0">
                <a:latin typeface="Bahnschrift Light" panose="020B0502040204020203" pitchFamily="34" charset="0"/>
              </a:rPr>
              <a:t>Do </a:t>
            </a:r>
            <a:r>
              <a:rPr lang="en-US" b="1" i="1" dirty="0">
                <a:latin typeface="Bahnschrift Light" panose="020B0502040204020203" pitchFamily="34" charset="0"/>
              </a:rPr>
              <a:t>you </a:t>
            </a:r>
            <a:r>
              <a:rPr lang="en-US" b="1" i="1" dirty="0" smtClean="0">
                <a:latin typeface="Bahnschrift Light" panose="020B0502040204020203" pitchFamily="34" charset="0"/>
              </a:rPr>
              <a:t>recycle? </a:t>
            </a:r>
          </a:p>
          <a:p>
            <a:pPr algn="just"/>
            <a:r>
              <a:rPr lang="en-US" b="1" dirty="0" smtClean="0">
                <a:latin typeface="Bahnschrift Light" panose="020B0502040204020203" pitchFamily="34" charset="0"/>
              </a:rPr>
              <a:t>writing </a:t>
            </a:r>
            <a:r>
              <a:rPr lang="en-US" b="1" dirty="0">
                <a:latin typeface="Bahnschrift Light" panose="020B0502040204020203" pitchFamily="34" charset="0"/>
              </a:rPr>
              <a:t>a big YES or NO next to the image</a:t>
            </a:r>
            <a:r>
              <a:rPr lang="en-US" b="1" dirty="0" smtClean="0">
                <a:latin typeface="Bahnschrift Light" panose="020B0502040204020203" pitchFamily="34" charset="0"/>
              </a:rPr>
              <a:t>.</a:t>
            </a:r>
            <a:endParaRPr lang="en-US" dirty="0">
              <a:latin typeface="Bahnschrift Light" panose="020B0502040204020203" pitchFamily="34" charset="0"/>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4101" y="2093911"/>
            <a:ext cx="4344722" cy="3676303"/>
          </a:xfrm>
          <a:prstGeom prst="rect">
            <a:avLst/>
          </a:prstGeom>
        </p:spPr>
      </p:pic>
      <p:pic>
        <p:nvPicPr>
          <p:cNvPr id="1028" name="Picture 4" descr="https://lh3.googleusercontent.com/ToHcmFJAVuqFIqh2jYbNmhCxQtcZCzh30xI1wInOqCjNScL_33ru0BBqNjMkj2iMgIFHClV9jgbeCDh6XVS6gnigRmO_uv_ATtzaBvijIzefCLlQtHjeEhyknp-fnD8inU8hO3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328" y="2285929"/>
            <a:ext cx="2952751" cy="2407340"/>
          </a:xfrm>
          <a:prstGeom prst="rect">
            <a:avLst/>
          </a:prstGeom>
          <a:noFill/>
          <a:extLst>
            <a:ext uri="{909E8E84-426E-40DD-AFC4-6F175D3DCCD1}">
              <a14:hiddenFill xmlns:a14="http://schemas.microsoft.com/office/drawing/2010/main">
                <a:solidFill>
                  <a:srgbClr val="FFFFFF"/>
                </a:solidFill>
              </a14:hiddenFill>
            </a:ext>
          </a:extLst>
        </p:spPr>
      </p:pic>
      <p:pic>
        <p:nvPicPr>
          <p:cNvPr id="7" name="Εικόνα 6"/>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224374" y="653523"/>
            <a:ext cx="3044823" cy="3044823"/>
          </a:xfrm>
          <a:prstGeom prst="rect">
            <a:avLst/>
          </a:prstGeom>
        </p:spPr>
      </p:pic>
      <p:pic>
        <p:nvPicPr>
          <p:cNvPr id="1026" name="Picture 2" descr="https://lh6.googleusercontent.com/7etT669VZKs0lAvn0f2x-SODFrYh70BWBOCNauZjzIpfYk0NHCsx4KsyphgQ5bPXfj8yU2jiM4tLIuhHkWaRkHm1iEtwR85ZkEtRE1zXxp5ZWIWgERHPqAIOfJwKYNqY_Gx6dvC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46382" y="3069960"/>
            <a:ext cx="1371600" cy="1371601"/>
          </a:xfrm>
          <a:prstGeom prst="rect">
            <a:avLst/>
          </a:prstGeom>
          <a:noFill/>
          <a:extLst>
            <a:ext uri="{909E8E84-426E-40DD-AFC4-6F175D3DCCD1}">
              <a14:hiddenFill xmlns:a14="http://schemas.microsoft.com/office/drawing/2010/main">
                <a:solidFill>
                  <a:srgbClr val="FFFFFF"/>
                </a:solidFill>
              </a14:hiddenFill>
            </a:ext>
          </a:extLst>
        </p:spPr>
      </p:pic>
      <p:pic>
        <p:nvPicPr>
          <p:cNvPr id="9" name="Εικόνα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46961" y="171227"/>
            <a:ext cx="7719002" cy="6832129"/>
          </a:xfrm>
          <a:prstGeom prst="rect">
            <a:avLst/>
          </a:prstGeom>
        </p:spPr>
      </p:pic>
    </p:spTree>
    <p:extLst>
      <p:ext uri="{BB962C8B-B14F-4D97-AF65-F5344CB8AC3E}">
        <p14:creationId xmlns:p14="http://schemas.microsoft.com/office/powerpoint/2010/main" val="11590587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 name="Content Placeholder 2"/>
          <p:cNvSpPr txBox="1">
            <a:spLocks noGrp="1"/>
          </p:cNvSpPr>
          <p:nvPr>
            <p:ph type="body" idx="1"/>
          </p:nvPr>
        </p:nvSpPr>
        <p:spPr>
          <a:xfrm>
            <a:off x="443479" y="788999"/>
            <a:ext cx="5700867" cy="4309019"/>
          </a:xfrm>
          <a:prstGeom prst="rect">
            <a:avLst/>
          </a:prstGeom>
        </p:spPr>
        <p:txBody>
          <a:bodyPr>
            <a:normAutofit fontScale="77500" lnSpcReduction="20000"/>
          </a:bodyPr>
          <a:lstStyle/>
          <a:p>
            <a:pPr>
              <a:defRPr sz="2200" spc="0">
                <a:solidFill>
                  <a:srgbClr val="404040"/>
                </a:solidFill>
                <a:latin typeface="Georgia"/>
                <a:ea typeface="Georgia"/>
                <a:cs typeface="Georgia"/>
                <a:sym typeface="Georgia"/>
              </a:defRPr>
            </a:pPr>
            <a:r>
              <a:rPr lang="en-US" sz="4000" dirty="0" err="1"/>
              <a:t>Zaustavljanje</a:t>
            </a:r>
            <a:r>
              <a:rPr lang="en-US" sz="4000" dirty="0"/>
              <a:t> </a:t>
            </a:r>
            <a:r>
              <a:rPr lang="en-US" sz="4000" dirty="0" err="1"/>
              <a:t>nestajanja</a:t>
            </a:r>
            <a:r>
              <a:rPr lang="en-US" sz="4000" dirty="0"/>
              <a:t> </a:t>
            </a:r>
            <a:r>
              <a:rPr lang="en-US" sz="4000" dirty="0" err="1"/>
              <a:t>šuma</a:t>
            </a:r>
            <a:r>
              <a:rPr lang="en-US" sz="4000" dirty="0"/>
              <a:t> </a:t>
            </a:r>
            <a:r>
              <a:rPr lang="en-US" sz="4000" dirty="0" err="1"/>
              <a:t>doista</a:t>
            </a:r>
            <a:r>
              <a:rPr lang="en-US" sz="4000" dirty="0"/>
              <a:t> je </a:t>
            </a:r>
            <a:r>
              <a:rPr lang="en-US" sz="4000" dirty="0" err="1"/>
              <a:t>važno</a:t>
            </a:r>
            <a:r>
              <a:rPr lang="en-US" sz="4000" dirty="0"/>
              <a:t> u </a:t>
            </a:r>
            <a:r>
              <a:rPr lang="en-US" sz="4000" dirty="0" err="1"/>
              <a:t>borbi</a:t>
            </a:r>
            <a:r>
              <a:rPr lang="en-US" sz="4000" dirty="0"/>
              <a:t> </a:t>
            </a:r>
            <a:r>
              <a:rPr lang="en-US" sz="4000" dirty="0" err="1"/>
              <a:t>protiv</a:t>
            </a:r>
            <a:r>
              <a:rPr lang="en-US" sz="4000" dirty="0"/>
              <a:t> </a:t>
            </a:r>
            <a:r>
              <a:rPr lang="en-US" sz="4000" dirty="0" err="1"/>
              <a:t>klimatskih</a:t>
            </a:r>
            <a:r>
              <a:rPr lang="en-US" sz="4000" dirty="0"/>
              <a:t> </a:t>
            </a:r>
            <a:r>
              <a:rPr lang="en-US" sz="4000" dirty="0" err="1"/>
              <a:t>promjena</a:t>
            </a:r>
            <a:r>
              <a:rPr lang="en-US" sz="4000" dirty="0"/>
              <a:t> </a:t>
            </a:r>
            <a:r>
              <a:rPr lang="en-US" sz="4000" dirty="0" err="1" smtClean="0"/>
              <a:t>jer</a:t>
            </a:r>
            <a:r>
              <a:rPr lang="en-US" sz="4000" dirty="0" smtClean="0"/>
              <a:t>…</a:t>
            </a:r>
          </a:p>
          <a:p>
            <a:pPr hangingPunct="0">
              <a:lnSpc>
                <a:spcPct val="120000"/>
              </a:lnSpc>
              <a:defRPr sz="2200" spc="0">
                <a:solidFill>
                  <a:srgbClr val="404040"/>
                </a:solidFill>
                <a:latin typeface="Georgia"/>
                <a:ea typeface="Georgia"/>
                <a:cs typeface="Georgia"/>
                <a:sym typeface="Georgia"/>
              </a:defRPr>
            </a:pPr>
            <a:endParaRPr lang="en-US" sz="2933" spc="0" dirty="0">
              <a:latin typeface="Georgia"/>
              <a:ea typeface="Georgia"/>
              <a:cs typeface="Georgia"/>
              <a:sym typeface="Helvetica"/>
            </a:endParaRPr>
          </a:p>
          <a:p>
            <a:pPr marL="685783" indent="-685783" hangingPunct="0">
              <a:lnSpc>
                <a:spcPct val="120000"/>
              </a:lnSpc>
              <a:buFontTx/>
              <a:buAutoNum type="alphaLcPeriod"/>
              <a:defRPr sz="2200" spc="0">
                <a:solidFill>
                  <a:srgbClr val="404040"/>
                </a:solidFill>
                <a:latin typeface="Georgia"/>
                <a:ea typeface="Georgia"/>
                <a:cs typeface="Georgia"/>
                <a:sym typeface="Georgia"/>
              </a:defRPr>
            </a:pPr>
            <a:r>
              <a:rPr lang="hr-HR" sz="2933" spc="0" dirty="0">
                <a:latin typeface="Georgia"/>
                <a:ea typeface="Georgia"/>
                <a:cs typeface="Georgia"/>
                <a:sym typeface="Helvetica"/>
              </a:rPr>
              <a:t>S</a:t>
            </a:r>
            <a:r>
              <a:rPr lang="en-US" sz="2933" spc="0" dirty="0" smtClean="0">
                <a:latin typeface="Georgia"/>
                <a:ea typeface="Georgia"/>
                <a:cs typeface="Georgia"/>
                <a:sym typeface="Helvetica"/>
              </a:rPr>
              <a:t>u </a:t>
            </a:r>
            <a:r>
              <a:rPr lang="hr-HR" sz="2933" spc="0" dirty="0" smtClean="0">
                <a:latin typeface="Georgia"/>
                <a:ea typeface="Georgia"/>
                <a:cs typeface="Georgia"/>
                <a:sym typeface="Helvetica"/>
              </a:rPr>
              <a:t>to </a:t>
            </a:r>
            <a:r>
              <a:rPr lang="en-US" sz="2933" spc="0" dirty="0" err="1" smtClean="0">
                <a:latin typeface="Georgia"/>
                <a:ea typeface="Georgia"/>
                <a:cs typeface="Georgia"/>
                <a:sym typeface="Helvetica"/>
              </a:rPr>
              <a:t>zelene</a:t>
            </a:r>
            <a:r>
              <a:rPr lang="en-US" sz="2933" spc="0" dirty="0" smtClean="0">
                <a:latin typeface="Georgia"/>
                <a:ea typeface="Georgia"/>
                <a:cs typeface="Georgia"/>
                <a:sym typeface="Helvetica"/>
              </a:rPr>
              <a:t> </a:t>
            </a:r>
            <a:r>
              <a:rPr lang="en-US" sz="2933" spc="0" dirty="0" err="1">
                <a:latin typeface="Georgia"/>
                <a:ea typeface="Georgia"/>
                <a:cs typeface="Georgia"/>
                <a:sym typeface="Helvetica"/>
              </a:rPr>
              <a:t>površine</a:t>
            </a:r>
            <a:r>
              <a:rPr lang="en-US" sz="2933" spc="0" dirty="0">
                <a:latin typeface="Georgia"/>
                <a:ea typeface="Georgia"/>
                <a:cs typeface="Georgia"/>
                <a:sym typeface="Helvetica"/>
              </a:rPr>
              <a:t> </a:t>
            </a:r>
            <a:r>
              <a:rPr lang="en-US" sz="2933" spc="0" dirty="0" err="1">
                <a:latin typeface="Georgia"/>
                <a:ea typeface="Georgia"/>
                <a:cs typeface="Georgia"/>
                <a:sym typeface="Helvetica"/>
              </a:rPr>
              <a:t>za</a:t>
            </a:r>
            <a:r>
              <a:rPr lang="en-US" sz="2933" spc="0" dirty="0">
                <a:latin typeface="Georgia"/>
                <a:ea typeface="Georgia"/>
                <a:cs typeface="Georgia"/>
                <a:sym typeface="Helvetica"/>
              </a:rPr>
              <a:t> </a:t>
            </a:r>
            <a:r>
              <a:rPr lang="en-US" sz="2933" spc="0" dirty="0" err="1">
                <a:latin typeface="Georgia"/>
                <a:ea typeface="Georgia"/>
                <a:cs typeface="Georgia"/>
                <a:sym typeface="Helvetica"/>
              </a:rPr>
              <a:t>šetnju</a:t>
            </a:r>
            <a:endParaRPr lang="en-US" sz="2933" spc="0" dirty="0">
              <a:latin typeface="Georgia"/>
              <a:ea typeface="Georgia"/>
              <a:cs typeface="Georgia"/>
              <a:sym typeface="Helvetica"/>
            </a:endParaRPr>
          </a:p>
          <a:p>
            <a:pPr marL="685783" indent="-685783" hangingPunct="0">
              <a:lnSpc>
                <a:spcPct val="120000"/>
              </a:lnSpc>
              <a:buFontTx/>
              <a:buAutoNum type="alphaLcPeriod"/>
              <a:defRPr sz="2200" spc="0">
                <a:solidFill>
                  <a:srgbClr val="404040"/>
                </a:solidFill>
                <a:latin typeface="Georgia"/>
                <a:ea typeface="Georgia"/>
                <a:cs typeface="Georgia"/>
                <a:sym typeface="Georgia"/>
              </a:defRPr>
            </a:pPr>
            <a:endParaRPr lang="en-US" sz="2933" spc="0" dirty="0">
              <a:latin typeface="Georgia"/>
              <a:ea typeface="Georgia"/>
              <a:cs typeface="Georgia"/>
              <a:sym typeface="Helvetica"/>
            </a:endParaRPr>
          </a:p>
          <a:p>
            <a:pPr marL="685783" indent="-685783" hangingPunct="0">
              <a:lnSpc>
                <a:spcPct val="120000"/>
              </a:lnSpc>
              <a:buFontTx/>
              <a:buAutoNum type="alphaLcPeriod"/>
              <a:defRPr sz="2200" spc="0">
                <a:solidFill>
                  <a:srgbClr val="404040"/>
                </a:solidFill>
                <a:latin typeface="Georgia"/>
                <a:ea typeface="Georgia"/>
                <a:cs typeface="Georgia"/>
                <a:sym typeface="Georgia"/>
              </a:defRPr>
            </a:pPr>
            <a:r>
              <a:rPr lang="en-US" sz="2933" spc="0" dirty="0" err="1">
                <a:latin typeface="Georgia"/>
                <a:ea typeface="Georgia"/>
                <a:cs typeface="Georgia"/>
                <a:sym typeface="Helvetica"/>
              </a:rPr>
              <a:t>Drveće</a:t>
            </a:r>
            <a:r>
              <a:rPr lang="en-US" sz="2933" spc="0" dirty="0">
                <a:latin typeface="Georgia"/>
                <a:ea typeface="Georgia"/>
                <a:cs typeface="Georgia"/>
                <a:sym typeface="Helvetica"/>
              </a:rPr>
              <a:t> </a:t>
            </a:r>
            <a:r>
              <a:rPr lang="en-US" sz="2933" spc="0" dirty="0" err="1">
                <a:latin typeface="Georgia"/>
                <a:ea typeface="Georgia"/>
                <a:cs typeface="Georgia"/>
                <a:sym typeface="Helvetica"/>
              </a:rPr>
              <a:t>daje</a:t>
            </a:r>
            <a:r>
              <a:rPr lang="en-US" sz="2933" spc="0" dirty="0">
                <a:latin typeface="Georgia"/>
                <a:ea typeface="Georgia"/>
                <a:cs typeface="Georgia"/>
                <a:sym typeface="Helvetica"/>
              </a:rPr>
              <a:t> </a:t>
            </a:r>
            <a:r>
              <a:rPr lang="en-US" sz="2933" spc="0" dirty="0" err="1">
                <a:latin typeface="Georgia"/>
                <a:ea typeface="Georgia"/>
                <a:cs typeface="Georgia"/>
                <a:sym typeface="Helvetica"/>
              </a:rPr>
              <a:t>kisik</a:t>
            </a:r>
            <a:endParaRPr lang="en-US" sz="2933" spc="0" dirty="0">
              <a:latin typeface="Georgia"/>
              <a:ea typeface="Georgia"/>
              <a:cs typeface="Georgia"/>
              <a:sym typeface="Helvetica"/>
            </a:endParaRPr>
          </a:p>
          <a:p>
            <a:pPr marL="685783" indent="-685783" hangingPunct="0">
              <a:lnSpc>
                <a:spcPct val="120000"/>
              </a:lnSpc>
              <a:buFontTx/>
              <a:buAutoNum type="alphaLcPeriod"/>
              <a:defRPr sz="2200" spc="0">
                <a:solidFill>
                  <a:srgbClr val="404040"/>
                </a:solidFill>
                <a:latin typeface="Georgia"/>
                <a:ea typeface="Georgia"/>
                <a:cs typeface="Georgia"/>
                <a:sym typeface="Georgia"/>
              </a:defRPr>
            </a:pPr>
            <a:endParaRPr lang="en-US" sz="2933" spc="0" dirty="0">
              <a:latin typeface="Georgia"/>
              <a:ea typeface="Georgia"/>
              <a:cs typeface="Georgia"/>
              <a:sym typeface="Helvetica"/>
            </a:endParaRPr>
          </a:p>
          <a:p>
            <a:pPr marL="685783" indent="-685783" hangingPunct="0">
              <a:lnSpc>
                <a:spcPct val="120000"/>
              </a:lnSpc>
              <a:buFontTx/>
              <a:buAutoNum type="alphaLcPeriod"/>
              <a:defRPr sz="2200" spc="0">
                <a:solidFill>
                  <a:srgbClr val="404040"/>
                </a:solidFill>
                <a:latin typeface="Georgia"/>
                <a:ea typeface="Georgia"/>
                <a:cs typeface="Georgia"/>
                <a:sym typeface="Georgia"/>
              </a:defRPr>
            </a:pPr>
            <a:r>
              <a:rPr lang="en-US" sz="2933" spc="0" dirty="0" err="1">
                <a:latin typeface="Georgia"/>
                <a:ea typeface="Georgia"/>
                <a:cs typeface="Georgia"/>
                <a:sym typeface="Helvetica"/>
              </a:rPr>
              <a:t>Drvo</a:t>
            </a:r>
            <a:r>
              <a:rPr lang="en-US" sz="2933" spc="0" dirty="0">
                <a:latin typeface="Georgia"/>
                <a:ea typeface="Georgia"/>
                <a:cs typeface="Georgia"/>
                <a:sym typeface="Helvetica"/>
              </a:rPr>
              <a:t> </a:t>
            </a:r>
            <a:r>
              <a:rPr lang="en-US" sz="2933" spc="0" dirty="0" err="1">
                <a:latin typeface="Georgia"/>
                <a:ea typeface="Georgia"/>
                <a:cs typeface="Georgia"/>
                <a:sym typeface="Helvetica"/>
              </a:rPr>
              <a:t>nam</a:t>
            </a:r>
            <a:r>
              <a:rPr lang="en-US" sz="2933" spc="0" dirty="0">
                <a:latin typeface="Georgia"/>
                <a:ea typeface="Georgia"/>
                <a:cs typeface="Georgia"/>
                <a:sym typeface="Helvetica"/>
              </a:rPr>
              <a:t> je </a:t>
            </a:r>
            <a:r>
              <a:rPr lang="en-US" sz="2933" spc="0" dirty="0" err="1">
                <a:latin typeface="Georgia"/>
                <a:ea typeface="Georgia"/>
                <a:cs typeface="Georgia"/>
                <a:sym typeface="Helvetica"/>
              </a:rPr>
              <a:t>potrebno</a:t>
            </a:r>
            <a:r>
              <a:rPr lang="en-US" sz="2933" spc="0" dirty="0">
                <a:latin typeface="Georgia"/>
                <a:ea typeface="Georgia"/>
                <a:cs typeface="Georgia"/>
                <a:sym typeface="Helvetica"/>
              </a:rPr>
              <a:t> </a:t>
            </a:r>
            <a:r>
              <a:rPr lang="en-US" sz="2933" spc="0" dirty="0" err="1">
                <a:latin typeface="Georgia"/>
                <a:ea typeface="Georgia"/>
                <a:cs typeface="Georgia"/>
                <a:sym typeface="Helvetica"/>
              </a:rPr>
              <a:t>za</a:t>
            </a:r>
            <a:r>
              <a:rPr lang="en-US" sz="2933" spc="0" dirty="0">
                <a:latin typeface="Georgia"/>
                <a:ea typeface="Georgia"/>
                <a:cs typeface="Georgia"/>
                <a:sym typeface="Helvetica"/>
              </a:rPr>
              <a:t> </a:t>
            </a:r>
            <a:r>
              <a:rPr lang="en-US" sz="2933" spc="0" dirty="0" err="1">
                <a:latin typeface="Georgia"/>
                <a:ea typeface="Georgia"/>
                <a:cs typeface="Georgia"/>
                <a:sym typeface="Helvetica"/>
              </a:rPr>
              <a:t>gradnju</a:t>
            </a:r>
            <a:r>
              <a:rPr lang="en-US" sz="2933" spc="0" dirty="0">
                <a:latin typeface="Georgia"/>
                <a:ea typeface="Georgia"/>
                <a:cs typeface="Georgia"/>
                <a:sym typeface="Helvetica"/>
              </a:rPr>
              <a:t> </a:t>
            </a:r>
            <a:r>
              <a:rPr lang="en-US" sz="2933" spc="0" dirty="0" err="1">
                <a:latin typeface="Georgia"/>
                <a:ea typeface="Georgia"/>
                <a:cs typeface="Georgia"/>
                <a:sym typeface="Helvetica"/>
              </a:rPr>
              <a:t>kuća</a:t>
            </a:r>
            <a:r>
              <a:rPr lang="en-US" sz="2933" spc="0" dirty="0">
                <a:latin typeface="Georgia"/>
                <a:ea typeface="Georgia"/>
                <a:cs typeface="Georgia"/>
                <a:sym typeface="Helvetica"/>
              </a:rPr>
              <a:t> </a:t>
            </a:r>
            <a:r>
              <a:rPr lang="en-US" sz="2933" spc="0" dirty="0" err="1">
                <a:latin typeface="Georgia"/>
                <a:ea typeface="Georgia"/>
                <a:cs typeface="Georgia"/>
                <a:sym typeface="Helvetica"/>
              </a:rPr>
              <a:t>i</a:t>
            </a:r>
            <a:r>
              <a:rPr lang="en-US" sz="2933" spc="0" dirty="0">
                <a:latin typeface="Georgia"/>
                <a:ea typeface="Georgia"/>
                <a:cs typeface="Georgia"/>
                <a:sym typeface="Helvetica"/>
              </a:rPr>
              <a:t> </a:t>
            </a:r>
            <a:r>
              <a:rPr lang="en-US" sz="2933" spc="0" dirty="0" err="1">
                <a:latin typeface="Georgia"/>
                <a:ea typeface="Georgia"/>
                <a:cs typeface="Georgia"/>
                <a:sym typeface="Helvetica"/>
              </a:rPr>
              <a:t>drugih</a:t>
            </a:r>
            <a:r>
              <a:rPr lang="en-US" sz="2933" spc="0" dirty="0">
                <a:latin typeface="Georgia"/>
                <a:ea typeface="Georgia"/>
                <a:cs typeface="Georgia"/>
                <a:sym typeface="Helvetica"/>
              </a:rPr>
              <a:t> </a:t>
            </a:r>
            <a:r>
              <a:rPr lang="en-US" sz="2933" spc="0" dirty="0" err="1">
                <a:latin typeface="Georgia"/>
                <a:ea typeface="Georgia"/>
                <a:cs typeface="Georgia"/>
                <a:sym typeface="Helvetica"/>
              </a:rPr>
              <a:t>proizvodarees</a:t>
            </a:r>
            <a:r>
              <a:rPr lang="en-US" sz="2933" spc="0" dirty="0">
                <a:latin typeface="Georgia"/>
                <a:ea typeface="Georgia"/>
                <a:cs typeface="Georgia"/>
                <a:sym typeface="Helvetica"/>
              </a:rPr>
              <a:t> </a:t>
            </a:r>
            <a:endParaRPr lang="en-US" sz="2933" spc="0" dirty="0" smtClean="0">
              <a:latin typeface="Georgia"/>
              <a:ea typeface="Georgia"/>
              <a:cs typeface="Georgia"/>
              <a:sym typeface="Helvetica"/>
            </a:endParaRPr>
          </a:p>
        </p:txBody>
      </p:sp>
      <p:sp>
        <p:nvSpPr>
          <p:cNvPr id="1190" name="TextBox 2"/>
          <p:cNvSpPr txBox="1"/>
          <p:nvPr/>
        </p:nvSpPr>
        <p:spPr>
          <a:xfrm>
            <a:off x="124230" y="6268088"/>
            <a:ext cx="319249" cy="5335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0957" tIns="60957" rIns="60957" bIns="60957">
            <a:spAutoFit/>
          </a:bodyPr>
          <a:lstStyle>
            <a:lvl1pPr>
              <a:defRPr sz="2000">
                <a:solidFill>
                  <a:srgbClr val="FFFFFF"/>
                </a:solidFill>
                <a:latin typeface="Georgia"/>
                <a:ea typeface="Georgia"/>
                <a:cs typeface="Georgia"/>
                <a:sym typeface="Georgia"/>
              </a:defRPr>
            </a:lvl1pPr>
          </a:lstStyle>
          <a:p>
            <a:r>
              <a:rPr lang="en-US" sz="2667" dirty="0"/>
              <a:t>3</a:t>
            </a:r>
            <a:endParaRPr sz="2667" dirty="0"/>
          </a:p>
        </p:txBody>
      </p:sp>
      <p:pic>
        <p:nvPicPr>
          <p:cNvPr id="7" name="Picture 6">
            <a:hlinkClick r:id="" action="ppaction://noaction"/>
          </p:cNvPr>
          <p:cNvPicPr>
            <a:picLocks noChangeAspect="1"/>
          </p:cNvPicPr>
          <p:nvPr/>
        </p:nvPicPr>
        <p:blipFill>
          <a:blip r:embed="rId3"/>
          <a:stretch>
            <a:fillRect/>
          </a:stretch>
        </p:blipFill>
        <p:spPr>
          <a:xfrm>
            <a:off x="11460314" y="6069001"/>
            <a:ext cx="732561" cy="732561"/>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5921" y="789000"/>
            <a:ext cx="5280000" cy="5280000"/>
          </a:xfrm>
          <a:prstGeom prst="rect">
            <a:avLst/>
          </a:prstGeom>
        </p:spPr>
      </p:pic>
    </p:spTree>
    <p:extLst>
      <p:ext uri="{BB962C8B-B14F-4D97-AF65-F5344CB8AC3E}">
        <p14:creationId xmlns:p14="http://schemas.microsoft.com/office/powerpoint/2010/main" val="909868792"/>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 name="Content Placeholder 2"/>
          <p:cNvSpPr txBox="1">
            <a:spLocks noGrp="1"/>
          </p:cNvSpPr>
          <p:nvPr>
            <p:ph type="body" idx="1"/>
          </p:nvPr>
        </p:nvSpPr>
        <p:spPr>
          <a:xfrm>
            <a:off x="443477" y="682603"/>
            <a:ext cx="5644815" cy="1840988"/>
          </a:xfrm>
          <a:prstGeom prst="rect">
            <a:avLst/>
          </a:prstGeom>
        </p:spPr>
        <p:txBody>
          <a:bodyPr>
            <a:normAutofit fontScale="77500" lnSpcReduction="20000"/>
          </a:bodyPr>
          <a:lstStyle/>
          <a:p>
            <a:pPr>
              <a:lnSpc>
                <a:spcPct val="120000"/>
              </a:lnSpc>
              <a:defRPr sz="2200" spc="0">
                <a:solidFill>
                  <a:srgbClr val="404040"/>
                </a:solidFill>
                <a:latin typeface="Georgia"/>
                <a:ea typeface="Georgia"/>
                <a:cs typeface="Georgia"/>
                <a:sym typeface="Georgia"/>
              </a:defRPr>
            </a:pPr>
            <a:r>
              <a:rPr lang="en-US" sz="5333" spc="0" dirty="0" err="1">
                <a:latin typeface="Georgia"/>
                <a:ea typeface="Georgia"/>
                <a:cs typeface="Georgia"/>
              </a:rPr>
              <a:t>Koja</a:t>
            </a:r>
            <a:r>
              <a:rPr lang="en-US" sz="5333" spc="0" dirty="0">
                <a:latin typeface="Georgia"/>
                <a:ea typeface="Georgia"/>
                <a:cs typeface="Georgia"/>
              </a:rPr>
              <a:t> </a:t>
            </a:r>
            <a:r>
              <a:rPr lang="en-US" sz="5333" spc="0" dirty="0" err="1">
                <a:latin typeface="Georgia"/>
                <a:ea typeface="Georgia"/>
                <a:cs typeface="Georgia"/>
              </a:rPr>
              <a:t>skupina</a:t>
            </a:r>
            <a:r>
              <a:rPr lang="en-US" sz="5333" spc="0" dirty="0">
                <a:latin typeface="Georgia"/>
                <a:ea typeface="Georgia"/>
                <a:cs typeface="Georgia"/>
              </a:rPr>
              <a:t> </a:t>
            </a:r>
            <a:r>
              <a:rPr lang="en-US" sz="5333" spc="0" dirty="0" err="1">
                <a:latin typeface="Georgia"/>
                <a:ea typeface="Georgia"/>
                <a:cs typeface="Georgia"/>
              </a:rPr>
              <a:t>ljudi</a:t>
            </a:r>
            <a:r>
              <a:rPr lang="en-US" sz="5333" spc="0" dirty="0">
                <a:latin typeface="Georgia"/>
                <a:ea typeface="Georgia"/>
                <a:cs typeface="Georgia"/>
              </a:rPr>
              <a:t> </a:t>
            </a:r>
            <a:r>
              <a:rPr lang="en-US" sz="5333" spc="0" dirty="0" err="1">
                <a:latin typeface="Georgia"/>
                <a:ea typeface="Georgia"/>
                <a:cs typeface="Georgia"/>
              </a:rPr>
              <a:t>ima</a:t>
            </a:r>
            <a:r>
              <a:rPr lang="en-US" sz="5333" spc="0" dirty="0">
                <a:latin typeface="Georgia"/>
                <a:ea typeface="Georgia"/>
                <a:cs typeface="Georgia"/>
              </a:rPr>
              <a:t> </a:t>
            </a:r>
            <a:r>
              <a:rPr lang="en-US" sz="5333" spc="0" dirty="0" err="1">
                <a:latin typeface="Georgia"/>
                <a:ea typeface="Georgia"/>
                <a:cs typeface="Georgia"/>
              </a:rPr>
              <a:t>nadimak</a:t>
            </a:r>
            <a:r>
              <a:rPr lang="en-US" sz="5333" spc="0" dirty="0">
                <a:latin typeface="Georgia"/>
                <a:ea typeface="Georgia"/>
                <a:cs typeface="Georgia"/>
              </a:rPr>
              <a:t> '</a:t>
            </a:r>
            <a:r>
              <a:rPr lang="en-US" sz="5333" spc="0" dirty="0" err="1">
                <a:latin typeface="Georgia"/>
                <a:ea typeface="Georgia"/>
                <a:cs typeface="Georgia"/>
              </a:rPr>
              <a:t>plave</a:t>
            </a:r>
            <a:r>
              <a:rPr lang="en-US" sz="5333" spc="0" dirty="0">
                <a:latin typeface="Georgia"/>
                <a:ea typeface="Georgia"/>
                <a:cs typeface="Georgia"/>
              </a:rPr>
              <a:t> </a:t>
            </a:r>
            <a:r>
              <a:rPr lang="en-US" sz="5333" spc="0" dirty="0" err="1">
                <a:latin typeface="Georgia"/>
                <a:ea typeface="Georgia"/>
                <a:cs typeface="Georgia"/>
              </a:rPr>
              <a:t>kacige</a:t>
            </a:r>
            <a:r>
              <a:rPr lang="en-US" sz="5333" spc="0" dirty="0">
                <a:latin typeface="Georgia"/>
                <a:ea typeface="Georgia"/>
                <a:cs typeface="Georgia"/>
              </a:rPr>
              <a:t>'?</a:t>
            </a:r>
          </a:p>
          <a:p>
            <a:pPr marL="685783" indent="-685783">
              <a:buAutoNum type="alphaLcPeriod"/>
              <a:defRPr sz="2200" spc="0">
                <a:solidFill>
                  <a:srgbClr val="404040"/>
                </a:solidFill>
                <a:latin typeface="Georgia"/>
                <a:ea typeface="Georgia"/>
                <a:cs typeface="Georgia"/>
                <a:sym typeface="Georgia"/>
              </a:defRPr>
            </a:pPr>
            <a:endParaRPr lang="en-US" sz="3733" dirty="0"/>
          </a:p>
          <a:p>
            <a:pPr>
              <a:defRPr sz="2200" spc="0">
                <a:solidFill>
                  <a:srgbClr val="404040"/>
                </a:solidFill>
                <a:latin typeface="Georgia"/>
                <a:ea typeface="Georgia"/>
                <a:cs typeface="Georgia"/>
                <a:sym typeface="Georgia"/>
              </a:defRPr>
            </a:pPr>
            <a:endParaRPr lang="en-US" sz="3733" b="1" dirty="0"/>
          </a:p>
          <a:p>
            <a:pPr>
              <a:defRPr sz="2200" spc="0">
                <a:solidFill>
                  <a:srgbClr val="404040"/>
                </a:solidFill>
                <a:latin typeface="Georgia"/>
                <a:ea typeface="Georgia"/>
                <a:cs typeface="Georgia"/>
                <a:sym typeface="Georgia"/>
              </a:defRPr>
            </a:pPr>
            <a:endParaRPr lang="en-US" sz="3733" b="1" dirty="0"/>
          </a:p>
        </p:txBody>
      </p:sp>
      <p:sp>
        <p:nvSpPr>
          <p:cNvPr id="1190" name="TextBox 2"/>
          <p:cNvSpPr txBox="1"/>
          <p:nvPr/>
        </p:nvSpPr>
        <p:spPr>
          <a:xfrm>
            <a:off x="124230" y="6268088"/>
            <a:ext cx="319249" cy="5335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0957" tIns="60957" rIns="60957" bIns="60957">
            <a:spAutoFit/>
          </a:bodyPr>
          <a:lstStyle>
            <a:lvl1pPr>
              <a:defRPr sz="2000">
                <a:solidFill>
                  <a:srgbClr val="FFFFFF"/>
                </a:solidFill>
                <a:latin typeface="Georgia"/>
                <a:ea typeface="Georgia"/>
                <a:cs typeface="Georgia"/>
                <a:sym typeface="Georgia"/>
              </a:defRPr>
            </a:lvl1pPr>
          </a:lstStyle>
          <a:p>
            <a:r>
              <a:rPr lang="en-US" sz="2667" dirty="0"/>
              <a:t>3</a:t>
            </a:r>
            <a:endParaRPr sz="2667" dirty="0"/>
          </a:p>
        </p:txBody>
      </p:sp>
      <p:sp>
        <p:nvSpPr>
          <p:cNvPr id="4" name="TextBox 3"/>
          <p:cNvSpPr txBox="1"/>
          <p:nvPr/>
        </p:nvSpPr>
        <p:spPr>
          <a:xfrm>
            <a:off x="418017" y="2523592"/>
            <a:ext cx="5746655" cy="37338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marL="685783" indent="-685783">
              <a:buFontTx/>
              <a:buAutoNum type="alphaLcPeriod"/>
              <a:defRPr sz="2200" spc="0">
                <a:solidFill>
                  <a:srgbClr val="404040"/>
                </a:solidFill>
                <a:latin typeface="Georgia"/>
                <a:ea typeface="Georgia"/>
                <a:cs typeface="Georgia"/>
                <a:sym typeface="Georgia"/>
              </a:defRPr>
            </a:pPr>
            <a:r>
              <a:rPr lang="it-IT" sz="2933" dirty="0" err="1">
                <a:latin typeface="Georgia"/>
                <a:ea typeface="Georgia"/>
                <a:cs typeface="Georgia"/>
                <a:sym typeface="Geller Text Regular"/>
              </a:rPr>
              <a:t>Biciklisti</a:t>
            </a:r>
            <a:endParaRPr lang="it-IT" sz="2933" dirty="0">
              <a:latin typeface="Georgia"/>
              <a:ea typeface="Georgia"/>
              <a:cs typeface="Georgia"/>
              <a:sym typeface="Geller Text Regular"/>
            </a:endParaRPr>
          </a:p>
          <a:p>
            <a:pPr marL="685783" indent="-685783">
              <a:buFontTx/>
              <a:buAutoNum type="alphaLcPeriod"/>
              <a:defRPr sz="2200" spc="0">
                <a:solidFill>
                  <a:srgbClr val="404040"/>
                </a:solidFill>
                <a:latin typeface="Georgia"/>
                <a:ea typeface="Georgia"/>
                <a:cs typeface="Georgia"/>
                <a:sym typeface="Georgia"/>
              </a:defRPr>
            </a:pPr>
            <a:endParaRPr lang="it-IT" sz="2933" dirty="0">
              <a:latin typeface="Georgia"/>
              <a:ea typeface="Georgia"/>
              <a:cs typeface="Georgia"/>
              <a:sym typeface="Geller Text Regular"/>
            </a:endParaRPr>
          </a:p>
          <a:p>
            <a:pPr marL="685783" indent="-685783">
              <a:buFontTx/>
              <a:buAutoNum type="alphaLcPeriod"/>
              <a:defRPr sz="2200" spc="0">
                <a:solidFill>
                  <a:srgbClr val="404040"/>
                </a:solidFill>
                <a:latin typeface="Georgia"/>
                <a:ea typeface="Georgia"/>
                <a:cs typeface="Georgia"/>
                <a:sym typeface="Georgia"/>
              </a:defRPr>
            </a:pPr>
            <a:r>
              <a:rPr lang="it-IT" sz="2933" dirty="0" err="1">
                <a:latin typeface="Georgia"/>
                <a:ea typeface="Georgia"/>
                <a:cs typeface="Georgia"/>
                <a:sym typeface="Geller Text Regular"/>
              </a:rPr>
              <a:t>Policajci</a:t>
            </a:r>
            <a:r>
              <a:rPr lang="it-IT" sz="2933" dirty="0">
                <a:latin typeface="Georgia"/>
                <a:ea typeface="Georgia"/>
                <a:cs typeface="Georgia"/>
                <a:sym typeface="Geller Text Regular"/>
              </a:rPr>
              <a:t> u </a:t>
            </a:r>
            <a:r>
              <a:rPr lang="it-IT" sz="2933" dirty="0" err="1">
                <a:latin typeface="Georgia"/>
                <a:ea typeface="Georgia"/>
                <a:cs typeface="Georgia"/>
                <a:sym typeface="Geller Text Regular"/>
              </a:rPr>
              <a:t>mornarici</a:t>
            </a:r>
            <a:endParaRPr lang="it-IT" sz="2933" dirty="0">
              <a:latin typeface="Georgia"/>
              <a:ea typeface="Georgia"/>
              <a:cs typeface="Georgia"/>
              <a:sym typeface="Geller Text Regular"/>
            </a:endParaRPr>
          </a:p>
          <a:p>
            <a:pPr marL="685783" indent="-685783">
              <a:buFontTx/>
              <a:buAutoNum type="alphaLcPeriod"/>
              <a:defRPr sz="2200" spc="0">
                <a:solidFill>
                  <a:srgbClr val="404040"/>
                </a:solidFill>
                <a:latin typeface="Georgia"/>
                <a:ea typeface="Georgia"/>
                <a:cs typeface="Georgia"/>
                <a:sym typeface="Georgia"/>
              </a:defRPr>
            </a:pPr>
            <a:endParaRPr lang="it-IT" sz="2933" dirty="0">
              <a:latin typeface="Georgia"/>
              <a:ea typeface="Georgia"/>
              <a:cs typeface="Georgia"/>
              <a:sym typeface="Geller Text Regular"/>
            </a:endParaRPr>
          </a:p>
          <a:p>
            <a:pPr marL="685783" indent="-685783">
              <a:buFontTx/>
              <a:buAutoNum type="alphaLcPeriod"/>
              <a:defRPr sz="2200" spc="0">
                <a:solidFill>
                  <a:srgbClr val="404040"/>
                </a:solidFill>
                <a:latin typeface="Georgia"/>
                <a:ea typeface="Georgia"/>
                <a:cs typeface="Georgia"/>
                <a:sym typeface="Georgia"/>
              </a:defRPr>
            </a:pPr>
            <a:r>
              <a:rPr lang="hr-HR" sz="2933" dirty="0" err="1" smtClean="0">
                <a:latin typeface="Georgia"/>
                <a:ea typeface="Georgia"/>
                <a:cs typeface="Georgia"/>
                <a:sym typeface="Geller Text Regular"/>
              </a:rPr>
              <a:t>M</a:t>
            </a:r>
            <a:r>
              <a:rPr lang="it-IT" sz="2933" dirty="0" err="1" smtClean="0">
                <a:latin typeface="Georgia"/>
                <a:ea typeface="Georgia"/>
                <a:cs typeface="Georgia"/>
                <a:sym typeface="Geller Text Regular"/>
              </a:rPr>
              <a:t>irovni</a:t>
            </a:r>
            <a:r>
              <a:rPr lang="it-IT" sz="2933" dirty="0" smtClean="0">
                <a:latin typeface="Georgia"/>
                <a:ea typeface="Georgia"/>
                <a:cs typeface="Georgia"/>
                <a:sym typeface="Geller Text Regular"/>
              </a:rPr>
              <a:t> </a:t>
            </a:r>
            <a:r>
              <a:rPr lang="it-IT" sz="2933" dirty="0" err="1">
                <a:latin typeface="Georgia"/>
                <a:ea typeface="Georgia"/>
                <a:cs typeface="Georgia"/>
                <a:sym typeface="Geller Text Regular"/>
              </a:rPr>
              <a:t>vojnici</a:t>
            </a:r>
            <a:r>
              <a:rPr lang="it-IT" sz="2933" dirty="0">
                <a:latin typeface="Georgia"/>
                <a:ea typeface="Georgia"/>
                <a:cs typeface="Georgia"/>
                <a:sym typeface="Geller Text Regular"/>
              </a:rPr>
              <a:t> UN-a</a:t>
            </a:r>
          </a:p>
          <a:p>
            <a:pPr marL="685783" indent="-685783">
              <a:buFontTx/>
              <a:buAutoNum type="alphaLcPeriod"/>
              <a:defRPr sz="2200" spc="0">
                <a:solidFill>
                  <a:srgbClr val="404040"/>
                </a:solidFill>
                <a:latin typeface="Georgia"/>
                <a:ea typeface="Georgia"/>
                <a:cs typeface="Georgia"/>
                <a:sym typeface="Georgia"/>
              </a:defRPr>
            </a:pPr>
            <a:endParaRPr lang="it-IT" sz="2933" dirty="0">
              <a:latin typeface="Georgia"/>
              <a:ea typeface="Georgia"/>
              <a:cs typeface="Georgia"/>
              <a:sym typeface="Geller Text Regular"/>
            </a:endParaRPr>
          </a:p>
          <a:p>
            <a:pPr marL="685783" indent="-685783">
              <a:buFontTx/>
              <a:buAutoNum type="alphaLcPeriod"/>
              <a:defRPr sz="2200" spc="0">
                <a:solidFill>
                  <a:srgbClr val="404040"/>
                </a:solidFill>
                <a:latin typeface="Georgia"/>
                <a:ea typeface="Georgia"/>
                <a:cs typeface="Georgia"/>
                <a:sym typeface="Georgia"/>
              </a:defRPr>
            </a:pPr>
            <a:r>
              <a:rPr lang="it-IT" sz="2933" dirty="0" err="1">
                <a:latin typeface="Georgia"/>
                <a:ea typeface="Georgia"/>
                <a:cs typeface="Georgia"/>
                <a:sym typeface="Geller Text Regular"/>
              </a:rPr>
              <a:t>Volonteri</a:t>
            </a:r>
            <a:r>
              <a:rPr lang="it-IT" sz="2933" dirty="0">
                <a:latin typeface="Georgia"/>
                <a:ea typeface="Georgia"/>
                <a:cs typeface="Georgia"/>
                <a:sym typeface="Geller Text Regular"/>
              </a:rPr>
              <a:t> u </a:t>
            </a:r>
            <a:r>
              <a:rPr lang="it-IT" sz="2933" dirty="0" err="1">
                <a:latin typeface="Georgia"/>
                <a:ea typeface="Georgia"/>
                <a:cs typeface="Georgia"/>
                <a:sym typeface="Geller Text Regular"/>
              </a:rPr>
              <a:t>izbjegličkim</a:t>
            </a:r>
            <a:r>
              <a:rPr lang="it-IT" sz="2933" dirty="0">
                <a:latin typeface="Georgia"/>
                <a:ea typeface="Georgia"/>
                <a:cs typeface="Georgia"/>
                <a:sym typeface="Geller Text Regular"/>
              </a:rPr>
              <a:t> </a:t>
            </a:r>
            <a:r>
              <a:rPr lang="it-IT" sz="2933" dirty="0" err="1">
                <a:latin typeface="Georgia"/>
                <a:ea typeface="Georgia"/>
                <a:cs typeface="Georgia"/>
                <a:sym typeface="Geller Text Regular"/>
              </a:rPr>
              <a:t>kampovima</a:t>
            </a:r>
            <a:endParaRPr lang="en-US" sz="2933" dirty="0">
              <a:latin typeface="Georgia"/>
              <a:ea typeface="Georgia"/>
              <a:cs typeface="Georgia"/>
              <a:sym typeface="Geller Text Regular"/>
            </a:endParaRPr>
          </a:p>
        </p:txBody>
      </p:sp>
      <p:pic>
        <p:nvPicPr>
          <p:cNvPr id="8" name="Picture 7">
            <a:hlinkClick r:id="" action="ppaction://noaction"/>
          </p:cNvPr>
          <p:cNvPicPr>
            <a:picLocks noChangeAspect="1"/>
          </p:cNvPicPr>
          <p:nvPr/>
        </p:nvPicPr>
        <p:blipFill>
          <a:blip r:embed="rId3"/>
          <a:stretch>
            <a:fillRect/>
          </a:stretch>
        </p:blipFill>
        <p:spPr>
          <a:xfrm>
            <a:off x="11460314" y="6069001"/>
            <a:ext cx="732561" cy="73256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5591" y="790797"/>
            <a:ext cx="5280000" cy="5280000"/>
          </a:xfrm>
          <a:prstGeom prst="rect">
            <a:avLst/>
          </a:prstGeom>
        </p:spPr>
      </p:pic>
    </p:spTree>
    <p:extLst>
      <p:ext uri="{BB962C8B-B14F-4D97-AF65-F5344CB8AC3E}">
        <p14:creationId xmlns:p14="http://schemas.microsoft.com/office/powerpoint/2010/main" val="246017439"/>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 name="Content Placeholder 2"/>
          <p:cNvSpPr txBox="1">
            <a:spLocks noGrp="1"/>
          </p:cNvSpPr>
          <p:nvPr>
            <p:ph type="body" idx="1"/>
          </p:nvPr>
        </p:nvSpPr>
        <p:spPr>
          <a:xfrm>
            <a:off x="545319" y="789001"/>
            <a:ext cx="5644815" cy="4700084"/>
          </a:xfrm>
          <a:prstGeom prst="rect">
            <a:avLst/>
          </a:prstGeom>
        </p:spPr>
        <p:txBody>
          <a:bodyPr>
            <a:normAutofit lnSpcReduction="10000"/>
          </a:bodyPr>
          <a:lstStyle/>
          <a:p>
            <a:pPr>
              <a:defRPr sz="2200" spc="0">
                <a:solidFill>
                  <a:srgbClr val="404040"/>
                </a:solidFill>
                <a:latin typeface="Georgia"/>
                <a:ea typeface="Georgia"/>
                <a:cs typeface="Georgia"/>
                <a:sym typeface="Georgia"/>
              </a:defRPr>
            </a:pPr>
            <a:r>
              <a:rPr lang="hr-HR" sz="3467" dirty="0" smtClean="0"/>
              <a:t>Što predstavlja</a:t>
            </a:r>
            <a:r>
              <a:rPr lang="en-US" sz="3467" dirty="0" smtClean="0"/>
              <a:t> UN?</a:t>
            </a:r>
            <a:endParaRPr lang="en-US" sz="3467" dirty="0"/>
          </a:p>
          <a:p>
            <a:pPr marL="685783" indent="-685783">
              <a:buAutoNum type="alphaLcPeriod"/>
              <a:defRPr sz="2200" spc="0">
                <a:solidFill>
                  <a:srgbClr val="404040"/>
                </a:solidFill>
                <a:latin typeface="Georgia"/>
                <a:ea typeface="Georgia"/>
                <a:cs typeface="Georgia"/>
                <a:sym typeface="Georgia"/>
              </a:defRPr>
            </a:pPr>
            <a:endParaRPr lang="en-US" sz="3467" dirty="0"/>
          </a:p>
          <a:p>
            <a:pPr marL="685783" indent="-685783">
              <a:buAutoNum type="alphaLcPeriod"/>
              <a:defRPr sz="2200" spc="0">
                <a:solidFill>
                  <a:srgbClr val="404040"/>
                </a:solidFill>
                <a:latin typeface="Georgia"/>
                <a:ea typeface="Georgia"/>
                <a:cs typeface="Georgia"/>
                <a:sym typeface="Georgia"/>
              </a:defRPr>
            </a:pPr>
            <a:endParaRPr lang="en-US" sz="3467" dirty="0"/>
          </a:p>
          <a:p>
            <a:pPr marL="685783" indent="-685783">
              <a:buAutoNum type="alphaLcPeriod"/>
              <a:defRPr sz="2200" spc="0">
                <a:solidFill>
                  <a:srgbClr val="404040"/>
                </a:solidFill>
                <a:latin typeface="Georgia"/>
                <a:ea typeface="Georgia"/>
                <a:cs typeface="Georgia"/>
                <a:sym typeface="Georgia"/>
              </a:defRPr>
            </a:pPr>
            <a:r>
              <a:rPr lang="en-US" sz="3467" dirty="0" smtClean="0"/>
              <a:t>Urban</a:t>
            </a:r>
            <a:r>
              <a:rPr lang="hr-HR" sz="3467" dirty="0" smtClean="0"/>
              <a:t>u</a:t>
            </a:r>
            <a:r>
              <a:rPr lang="en-US" sz="3467" dirty="0" smtClean="0"/>
              <a:t> </a:t>
            </a:r>
            <a:r>
              <a:rPr lang="en-US" sz="3467" dirty="0" err="1" smtClean="0"/>
              <a:t>mrež</a:t>
            </a:r>
            <a:r>
              <a:rPr lang="hr-HR" sz="3467" dirty="0" smtClean="0"/>
              <a:t>u</a:t>
            </a:r>
            <a:endParaRPr lang="en-US" sz="3467" dirty="0"/>
          </a:p>
          <a:p>
            <a:pPr marL="685783" indent="-685783">
              <a:buAutoNum type="alphaLcPeriod"/>
              <a:defRPr sz="2200" spc="0">
                <a:solidFill>
                  <a:srgbClr val="404040"/>
                </a:solidFill>
                <a:latin typeface="Georgia"/>
                <a:ea typeface="Georgia"/>
                <a:cs typeface="Georgia"/>
                <a:sym typeface="Georgia"/>
              </a:defRPr>
            </a:pPr>
            <a:endParaRPr lang="en-US" sz="3467" dirty="0"/>
          </a:p>
          <a:p>
            <a:pPr marL="685783" indent="-685783">
              <a:buAutoNum type="alphaLcPeriod"/>
              <a:defRPr sz="2200" spc="0">
                <a:solidFill>
                  <a:srgbClr val="404040"/>
                </a:solidFill>
                <a:latin typeface="Georgia"/>
                <a:ea typeface="Georgia"/>
                <a:cs typeface="Georgia"/>
                <a:sym typeface="Georgia"/>
              </a:defRPr>
            </a:pPr>
            <a:r>
              <a:rPr lang="en-US" sz="3467" dirty="0" err="1" smtClean="0"/>
              <a:t>Ujedinjen</a:t>
            </a:r>
            <a:r>
              <a:rPr lang="hr-HR" sz="3467" dirty="0" smtClean="0"/>
              <a:t>e</a:t>
            </a:r>
            <a:r>
              <a:rPr lang="en-US" sz="3467" dirty="0" smtClean="0"/>
              <a:t> </a:t>
            </a:r>
            <a:r>
              <a:rPr lang="en-US" sz="3467" dirty="0" err="1" smtClean="0"/>
              <a:t>narod</a:t>
            </a:r>
            <a:r>
              <a:rPr lang="hr-HR" sz="3467" dirty="0" smtClean="0"/>
              <a:t>e</a:t>
            </a:r>
            <a:endParaRPr lang="en-US" sz="3467" dirty="0"/>
          </a:p>
          <a:p>
            <a:pPr marL="685783" indent="-685783">
              <a:buAutoNum type="alphaLcPeriod"/>
              <a:defRPr sz="2200" spc="0">
                <a:solidFill>
                  <a:srgbClr val="404040"/>
                </a:solidFill>
                <a:latin typeface="Georgia"/>
                <a:ea typeface="Georgia"/>
                <a:cs typeface="Georgia"/>
                <a:sym typeface="Georgia"/>
              </a:defRPr>
            </a:pPr>
            <a:endParaRPr lang="en-US" sz="3467" dirty="0"/>
          </a:p>
          <a:p>
            <a:pPr marL="685783" indent="-685783">
              <a:buAutoNum type="alphaLcPeriod"/>
              <a:defRPr sz="2200" spc="0">
                <a:solidFill>
                  <a:srgbClr val="404040"/>
                </a:solidFill>
                <a:latin typeface="Georgia"/>
                <a:ea typeface="Georgia"/>
                <a:cs typeface="Georgia"/>
                <a:sym typeface="Georgia"/>
              </a:defRPr>
            </a:pPr>
            <a:r>
              <a:rPr lang="en-US" sz="3467" dirty="0" err="1"/>
              <a:t>Nerazvijene</a:t>
            </a:r>
            <a:r>
              <a:rPr lang="en-US" sz="3467" dirty="0"/>
              <a:t> </a:t>
            </a:r>
            <a:r>
              <a:rPr lang="en-US" sz="3467" dirty="0" err="1"/>
              <a:t>nacije</a:t>
            </a:r>
            <a:endParaRPr lang="en-US" sz="3733" b="1" dirty="0" smtClean="0"/>
          </a:p>
          <a:p>
            <a:pPr>
              <a:defRPr sz="2200" spc="0">
                <a:solidFill>
                  <a:srgbClr val="404040"/>
                </a:solidFill>
                <a:latin typeface="Georgia"/>
                <a:ea typeface="Georgia"/>
                <a:cs typeface="Georgia"/>
                <a:sym typeface="Georgia"/>
              </a:defRPr>
            </a:pPr>
            <a:endParaRPr lang="en-US" sz="3733" b="1" dirty="0"/>
          </a:p>
        </p:txBody>
      </p:sp>
      <p:sp>
        <p:nvSpPr>
          <p:cNvPr id="1190" name="TextBox 2"/>
          <p:cNvSpPr txBox="1"/>
          <p:nvPr/>
        </p:nvSpPr>
        <p:spPr>
          <a:xfrm>
            <a:off x="124230" y="6268088"/>
            <a:ext cx="319249" cy="5335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0957" tIns="60957" rIns="60957" bIns="60957">
            <a:spAutoFit/>
          </a:bodyPr>
          <a:lstStyle>
            <a:lvl1pPr>
              <a:defRPr sz="2000">
                <a:solidFill>
                  <a:srgbClr val="FFFFFF"/>
                </a:solidFill>
                <a:latin typeface="Georgia"/>
                <a:ea typeface="Georgia"/>
                <a:cs typeface="Georgia"/>
                <a:sym typeface="Georgia"/>
              </a:defRPr>
            </a:lvl1pPr>
          </a:lstStyle>
          <a:p>
            <a:r>
              <a:rPr lang="en-US" sz="2667" dirty="0"/>
              <a:t>3</a:t>
            </a:r>
            <a:endParaRPr sz="2667" dirty="0"/>
          </a:p>
        </p:txBody>
      </p:sp>
      <p:pic>
        <p:nvPicPr>
          <p:cNvPr id="6" name="Picture 5">
            <a:hlinkClick r:id="" action="ppaction://noaction"/>
          </p:cNvPr>
          <p:cNvPicPr>
            <a:picLocks noChangeAspect="1"/>
          </p:cNvPicPr>
          <p:nvPr/>
        </p:nvPicPr>
        <p:blipFill>
          <a:blip r:embed="rId3"/>
          <a:stretch>
            <a:fillRect/>
          </a:stretch>
        </p:blipFill>
        <p:spPr>
          <a:xfrm>
            <a:off x="11460314" y="6069001"/>
            <a:ext cx="732561" cy="732561"/>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5369" y="789000"/>
            <a:ext cx="5280000" cy="5280000"/>
          </a:xfrm>
          <a:prstGeom prst="rect">
            <a:avLst/>
          </a:prstGeom>
        </p:spPr>
      </p:pic>
    </p:spTree>
    <p:extLst>
      <p:ext uri="{BB962C8B-B14F-4D97-AF65-F5344CB8AC3E}">
        <p14:creationId xmlns:p14="http://schemas.microsoft.com/office/powerpoint/2010/main" val="197998702"/>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τρογγυλεμένο ορθογώνιο 1"/>
          <p:cNvSpPr/>
          <p:nvPr/>
        </p:nvSpPr>
        <p:spPr>
          <a:xfrm>
            <a:off x="182478" y="286905"/>
            <a:ext cx="4443309" cy="819150"/>
          </a:xfrm>
          <a:prstGeom prst="roundRect">
            <a:avLst/>
          </a:prstGeom>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000" b="1" dirty="0">
                <a:effectLst>
                  <a:outerShdw blurRad="38100" dist="38100" dir="2700000" algn="tl">
                    <a:srgbClr val="000000">
                      <a:alpha val="43137"/>
                    </a:srgbClr>
                  </a:outerShdw>
                </a:effectLst>
                <a:latin typeface="Bahnschrift SemiLight Condensed" panose="020B0502040204020203" pitchFamily="34" charset="0"/>
              </a:rPr>
              <a:t>ACTIVITY </a:t>
            </a:r>
            <a:r>
              <a:rPr lang="en-US" sz="4000" b="1" dirty="0" smtClean="0">
                <a:effectLst>
                  <a:outerShdw blurRad="38100" dist="38100" dir="2700000" algn="tl">
                    <a:srgbClr val="000000">
                      <a:alpha val="43137"/>
                    </a:srgbClr>
                  </a:outerShdw>
                </a:effectLst>
                <a:latin typeface="Bahnschrift SemiLight Condensed" panose="020B0502040204020203" pitchFamily="34" charset="0"/>
              </a:rPr>
              <a:t>1 - Warm </a:t>
            </a:r>
            <a:r>
              <a:rPr lang="en-US" sz="4000" b="1" dirty="0">
                <a:effectLst>
                  <a:outerShdw blurRad="38100" dist="38100" dir="2700000" algn="tl">
                    <a:srgbClr val="000000">
                      <a:alpha val="43137"/>
                    </a:srgbClr>
                  </a:outerShdw>
                </a:effectLst>
                <a:latin typeface="Bahnschrift SemiLight Condensed" panose="020B0502040204020203" pitchFamily="34" charset="0"/>
              </a:rPr>
              <a:t>up</a:t>
            </a:r>
            <a:endParaRPr lang="el-GR" sz="4000" b="1" dirty="0">
              <a:effectLst>
                <a:outerShdw blurRad="38100" dist="38100" dir="2700000" algn="tl">
                  <a:srgbClr val="000000">
                    <a:alpha val="43137"/>
                  </a:srgbClr>
                </a:outerShdw>
              </a:effectLst>
              <a:latin typeface="Bahnschrift SemiLight Condensed" panose="020B0502040204020203" pitchFamily="34" charset="0"/>
            </a:endParaRPr>
          </a:p>
        </p:txBody>
      </p:sp>
      <p:sp>
        <p:nvSpPr>
          <p:cNvPr id="3" name="Ορθογώνιο 2"/>
          <p:cNvSpPr/>
          <p:nvPr/>
        </p:nvSpPr>
        <p:spPr>
          <a:xfrm>
            <a:off x="4770783" y="1022652"/>
            <a:ext cx="2802836" cy="64894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accent2">
                    <a:lumMod val="50000"/>
                  </a:schemeClr>
                </a:solidFill>
                <a:effectLst>
                  <a:outerShdw blurRad="38100" dist="38100" dir="2700000" algn="tl">
                    <a:srgbClr val="000000">
                      <a:alpha val="43137"/>
                    </a:srgbClr>
                  </a:outerShdw>
                </a:effectLst>
                <a:latin typeface="Bahnschrift Light" panose="020B0502040204020203" pitchFamily="34" charset="0"/>
              </a:rPr>
              <a:t>Human bingo!</a:t>
            </a: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1" y="1950160"/>
            <a:ext cx="7620000" cy="3971925"/>
          </a:xfrm>
          <a:prstGeom prst="rect">
            <a:avLst/>
          </a:prstGeom>
        </p:spPr>
      </p:pic>
    </p:spTree>
    <p:extLst>
      <p:ext uri="{BB962C8B-B14F-4D97-AF65-F5344CB8AC3E}">
        <p14:creationId xmlns:p14="http://schemas.microsoft.com/office/powerpoint/2010/main" val="9956280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7532" y="1872347"/>
            <a:ext cx="5144967" cy="2894044"/>
          </a:xfrm>
          <a:prstGeom prst="rect">
            <a:avLst/>
          </a:prstGeom>
        </p:spPr>
      </p:pic>
      <p:pic>
        <p:nvPicPr>
          <p:cNvPr id="6146" name="Picture 2" descr="Journey Of The Ducks | Macmillan South Afr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76" y="139851"/>
            <a:ext cx="4802192" cy="6529892"/>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6107532" y="5352833"/>
            <a:ext cx="4877297" cy="369332"/>
          </a:xfrm>
          <a:prstGeom prst="rect">
            <a:avLst/>
          </a:prstGeom>
        </p:spPr>
        <p:txBody>
          <a:bodyPr wrap="none">
            <a:spAutoFit/>
          </a:bodyPr>
          <a:lstStyle/>
          <a:p>
            <a:r>
              <a:rPr lang="el-GR" dirty="0">
                <a:hlinkClick r:id="rId4"/>
              </a:rPr>
              <a:t>https://</a:t>
            </a:r>
            <a:r>
              <a:rPr lang="el-GR" dirty="0" smtClean="0">
                <a:hlinkClick r:id="rId4"/>
              </a:rPr>
              <a:t>www.youtube.com/watch?v=AvchlWftt80</a:t>
            </a:r>
            <a:r>
              <a:rPr lang="en-US" dirty="0" smtClean="0"/>
              <a:t> </a:t>
            </a:r>
            <a:endParaRPr lang="el-GR" dirty="0"/>
          </a:p>
        </p:txBody>
      </p:sp>
    </p:spTree>
    <p:extLst>
      <p:ext uri="{BB962C8B-B14F-4D97-AF65-F5344CB8AC3E}">
        <p14:creationId xmlns:p14="http://schemas.microsoft.com/office/powerpoint/2010/main" val="5142199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704050" y="140183"/>
            <a:ext cx="10906703" cy="5702795"/>
          </a:xfrm>
          <a:prstGeom prst="rect">
            <a:avLst/>
          </a:prstGeom>
        </p:spPr>
      </p:pic>
      <p:sp>
        <p:nvSpPr>
          <p:cNvPr id="3" name="Ορθογώνιο 2"/>
          <p:cNvSpPr/>
          <p:nvPr/>
        </p:nvSpPr>
        <p:spPr>
          <a:xfrm>
            <a:off x="704050" y="5842978"/>
            <a:ext cx="11257577" cy="923330"/>
          </a:xfrm>
          <a:prstGeom prst="rect">
            <a:avLst/>
          </a:prstGeom>
        </p:spPr>
        <p:txBody>
          <a:bodyPr wrap="square">
            <a:spAutoFit/>
          </a:bodyPr>
          <a:lstStyle/>
          <a:p>
            <a:r>
              <a:rPr lang="en-US" dirty="0"/>
              <a:t>THE OCEAN CLEANUP </a:t>
            </a:r>
          </a:p>
          <a:p>
            <a:r>
              <a:rPr lang="en-US" dirty="0">
                <a:hlinkClick r:id="rId3"/>
              </a:rPr>
              <a:t>https://theoceancleanup.com/oceans/</a:t>
            </a:r>
            <a:r>
              <a:rPr lang="el-GR" dirty="0"/>
              <a:t> </a:t>
            </a:r>
          </a:p>
          <a:p>
            <a:r>
              <a:rPr lang="en-US" dirty="0">
                <a:hlinkClick r:id="rId4"/>
              </a:rPr>
              <a:t>https://theoceancleanup.com/great-pacific-garbage-patch/</a:t>
            </a:r>
            <a:endParaRPr lang="en-US" dirty="0"/>
          </a:p>
        </p:txBody>
      </p:sp>
    </p:spTree>
    <p:extLst>
      <p:ext uri="{BB962C8B-B14F-4D97-AF65-F5344CB8AC3E}">
        <p14:creationId xmlns:p14="http://schemas.microsoft.com/office/powerpoint/2010/main" val="35879361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593840" y="265815"/>
            <a:ext cx="10888326" cy="5779886"/>
          </a:xfrm>
          <a:prstGeom prst="rect">
            <a:avLst/>
          </a:prstGeom>
        </p:spPr>
      </p:pic>
      <p:sp>
        <p:nvSpPr>
          <p:cNvPr id="3" name="Ορθογώνιο 2"/>
          <p:cNvSpPr/>
          <p:nvPr/>
        </p:nvSpPr>
        <p:spPr>
          <a:xfrm>
            <a:off x="1779200" y="6194556"/>
            <a:ext cx="8026552" cy="461665"/>
          </a:xfrm>
          <a:prstGeom prst="rect">
            <a:avLst/>
          </a:prstGeom>
        </p:spPr>
        <p:txBody>
          <a:bodyPr wrap="square">
            <a:spAutoFit/>
          </a:bodyPr>
          <a:lstStyle/>
          <a:p>
            <a:r>
              <a:rPr lang="en-US" sz="1200" b="1" dirty="0" smtClean="0">
                <a:solidFill>
                  <a:srgbClr val="000000"/>
                </a:solidFill>
                <a:ea typeface="Arial" panose="020B0604020202020204" pitchFamily="34" charset="0"/>
              </a:rPr>
              <a:t>Environmental </a:t>
            </a:r>
            <a:r>
              <a:rPr lang="en-US" sz="1200" b="1" dirty="0">
                <a:solidFill>
                  <a:srgbClr val="000000"/>
                </a:solidFill>
                <a:ea typeface="Arial" panose="020B0604020202020204" pitchFamily="34" charset="0"/>
              </a:rPr>
              <a:t>Justice Atlas</a:t>
            </a:r>
            <a:r>
              <a:rPr lang="el-GR" sz="1200" b="1" dirty="0">
                <a:solidFill>
                  <a:srgbClr val="000000"/>
                </a:solidFill>
                <a:ea typeface="Arial" panose="020B0604020202020204" pitchFamily="34" charset="0"/>
              </a:rPr>
              <a:t/>
            </a:r>
            <a:br>
              <a:rPr lang="el-GR" sz="1200" b="1" dirty="0">
                <a:solidFill>
                  <a:srgbClr val="000000"/>
                </a:solidFill>
                <a:ea typeface="Arial" panose="020B0604020202020204" pitchFamily="34" charset="0"/>
              </a:rPr>
            </a:br>
            <a:r>
              <a:rPr lang="en-US" sz="1200" b="1" dirty="0">
                <a:solidFill>
                  <a:srgbClr val="000000"/>
                </a:solidFill>
                <a:ea typeface="Arial" panose="020B0604020202020204" pitchFamily="34" charset="0"/>
              </a:rPr>
              <a:t>(https://www.ejatlas.org/conflict/great-pacific-garbage-patch) </a:t>
            </a:r>
            <a:endParaRPr lang="en-US" sz="1200" b="1" dirty="0"/>
          </a:p>
        </p:txBody>
      </p:sp>
    </p:spTree>
    <p:extLst>
      <p:ext uri="{BB962C8B-B14F-4D97-AF65-F5344CB8AC3E}">
        <p14:creationId xmlns:p14="http://schemas.microsoft.com/office/powerpoint/2010/main" val="25389447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τρογγυλεμένο ορθογώνιο 1"/>
          <p:cNvSpPr/>
          <p:nvPr/>
        </p:nvSpPr>
        <p:spPr>
          <a:xfrm>
            <a:off x="123825" y="161925"/>
            <a:ext cx="2476500" cy="819150"/>
          </a:xfrm>
          <a:prstGeom prst="roundRect">
            <a:avLst/>
          </a:prstGeom>
          <a:scene3d>
            <a:camera prst="orthographicFront"/>
            <a:lightRig rig="threePt" dir="t"/>
          </a:scene3d>
          <a:sp3d>
            <a:bevelT/>
          </a:sp3d>
        </p:spPr>
        <p:style>
          <a:lnRef idx="3">
            <a:schemeClr val="lt1"/>
          </a:lnRef>
          <a:fillRef idx="1">
            <a:schemeClr val="accent2"/>
          </a:fillRef>
          <a:effectRef idx="1">
            <a:schemeClr val="accent2"/>
          </a:effectRef>
          <a:fontRef idx="minor">
            <a:schemeClr val="lt1"/>
          </a:fontRef>
        </p:style>
        <p:txBody>
          <a:bodyPr rtlCol="0" anchor="ctr"/>
          <a:lstStyle/>
          <a:p>
            <a:pPr algn="ctr"/>
            <a:r>
              <a:rPr lang="hr-HR" sz="2400" b="1" dirty="0" smtClean="0">
                <a:effectLst>
                  <a:outerShdw blurRad="38100" dist="38100" dir="2700000" algn="tl">
                    <a:srgbClr val="000000">
                      <a:alpha val="43137"/>
                    </a:srgbClr>
                  </a:outerShdw>
                </a:effectLst>
                <a:latin typeface="Baskerville Old Face" panose="02020602080505020303" pitchFamily="18" charset="0"/>
              </a:rPr>
              <a:t>AKTIVNOST</a:t>
            </a:r>
            <a:endParaRPr lang="el-GR" sz="2400" b="1" dirty="0">
              <a:effectLst>
                <a:outerShdw blurRad="38100" dist="38100" dir="2700000" algn="tl">
                  <a:srgbClr val="000000">
                    <a:alpha val="43137"/>
                  </a:srgbClr>
                </a:outerShdw>
              </a:effectLst>
              <a:latin typeface="Baskerville Old Face" panose="02020602080505020303" pitchFamily="18" charset="0"/>
            </a:endParaRPr>
          </a:p>
        </p:txBody>
      </p:sp>
      <p:sp>
        <p:nvSpPr>
          <p:cNvPr id="3" name="Ορθογώνιο 2"/>
          <p:cNvSpPr/>
          <p:nvPr/>
        </p:nvSpPr>
        <p:spPr>
          <a:xfrm>
            <a:off x="511100" y="1518096"/>
            <a:ext cx="10211977" cy="516806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accent2">
                    <a:lumMod val="50000"/>
                  </a:schemeClr>
                </a:solidFill>
                <a:effectLst>
                  <a:outerShdw blurRad="38100" dist="38100" dir="2700000" algn="tl">
                    <a:srgbClr val="000000">
                      <a:alpha val="43137"/>
                    </a:srgbClr>
                  </a:outerShdw>
                </a:effectLst>
                <a:latin typeface="Bahnschrift Light" panose="020B0502040204020203" pitchFamily="34" charset="0"/>
              </a:rPr>
              <a:t>7 questions, 7 minutes!</a:t>
            </a:r>
          </a:p>
          <a:p>
            <a:r>
              <a:rPr lang="en-US" sz="1600" dirty="0">
                <a:latin typeface="Bahnschrift" panose="020B0502040204020203" pitchFamily="34" charset="0"/>
              </a:rPr>
              <a:t>You have 7 minutes to answer (in English) to the following questions. </a:t>
            </a:r>
            <a:br>
              <a:rPr lang="en-US" sz="1600" dirty="0">
                <a:latin typeface="Bahnschrift" panose="020B0502040204020203" pitchFamily="34" charset="0"/>
              </a:rPr>
            </a:br>
            <a:r>
              <a:rPr lang="en-US" sz="1600" dirty="0">
                <a:latin typeface="Bahnschrift" panose="020B0502040204020203" pitchFamily="34" charset="0"/>
              </a:rPr>
              <a:t>For all answers, </a:t>
            </a:r>
            <a:r>
              <a:rPr lang="en-US" sz="1600" u="sng" dirty="0">
                <a:latin typeface="Bahnschrift" panose="020B0502040204020203" pitchFamily="34" charset="0"/>
              </a:rPr>
              <a:t>all the group has to be agreed</a:t>
            </a:r>
            <a:r>
              <a:rPr lang="en-US" sz="1600" dirty="0">
                <a:latin typeface="Bahnschrift" panose="020B0502040204020203" pitchFamily="34" charset="0"/>
              </a:rPr>
              <a:t>:</a:t>
            </a:r>
          </a:p>
          <a:p>
            <a:endParaRPr lang="en-US" sz="1600" dirty="0">
              <a:latin typeface="Bahnschrift" panose="020B0502040204020203" pitchFamily="34" charset="0"/>
            </a:endParaRPr>
          </a:p>
          <a:p>
            <a:pPr marL="342900" indent="-342900" fontAlgn="base">
              <a:buFont typeface="+mj-lt"/>
              <a:buAutoNum type="arabicPeriod"/>
            </a:pPr>
            <a:r>
              <a:rPr lang="en-US" sz="1600" dirty="0">
                <a:latin typeface="Bahnschrift" panose="020B0502040204020203" pitchFamily="34" charset="0"/>
              </a:rPr>
              <a:t>Among the members of this team, who has the weirdest hobby?</a:t>
            </a:r>
          </a:p>
          <a:p>
            <a:pPr marL="342900" indent="-342900" fontAlgn="base">
              <a:buFont typeface="+mj-lt"/>
              <a:buAutoNum type="arabicPeriod"/>
            </a:pPr>
            <a:r>
              <a:rPr lang="en-US" sz="1600" dirty="0">
                <a:latin typeface="Bahnschrift" panose="020B0502040204020203" pitchFamily="34" charset="0"/>
              </a:rPr>
              <a:t>How many people in this team have blue eyes?</a:t>
            </a:r>
          </a:p>
          <a:p>
            <a:pPr marL="342900" indent="-342900" fontAlgn="base">
              <a:buFont typeface="+mj-lt"/>
              <a:buAutoNum type="arabicPeriod"/>
            </a:pPr>
            <a:r>
              <a:rPr lang="en-US" sz="1600" dirty="0">
                <a:latin typeface="Bahnschrift" panose="020B0502040204020203" pitchFamily="34" charset="0"/>
              </a:rPr>
              <a:t>Write the sum of brothers and sisters that all group members have (don’t count yourselves).</a:t>
            </a:r>
          </a:p>
          <a:p>
            <a:pPr marL="342900" indent="-342900" fontAlgn="base">
              <a:buFont typeface="+mj-lt"/>
              <a:buAutoNum type="arabicPeriod"/>
            </a:pPr>
            <a:r>
              <a:rPr lang="en-US" sz="1600" dirty="0">
                <a:latin typeface="Bahnschrift" panose="020B0502040204020203" pitchFamily="34" charset="0"/>
              </a:rPr>
              <a:t>Who is living the most far away from his/her work (the most kilometers away)?</a:t>
            </a:r>
          </a:p>
          <a:p>
            <a:pPr marL="342900" indent="-342900" fontAlgn="base">
              <a:buFont typeface="+mj-lt"/>
              <a:buAutoNum type="arabicPeriod"/>
            </a:pPr>
            <a:r>
              <a:rPr lang="en-US" sz="1600" dirty="0">
                <a:latin typeface="Bahnschrift" panose="020B0502040204020203" pitchFamily="34" charset="0"/>
              </a:rPr>
              <a:t>Write the </a:t>
            </a:r>
            <a:r>
              <a:rPr lang="en-US" sz="1600" dirty="0" err="1">
                <a:latin typeface="Bahnschrift" panose="020B0502040204020203" pitchFamily="34" charset="0"/>
              </a:rPr>
              <a:t>firstname</a:t>
            </a:r>
            <a:r>
              <a:rPr lang="en-US" sz="1600" dirty="0">
                <a:latin typeface="Bahnschrift" panose="020B0502040204020203" pitchFamily="34" charset="0"/>
              </a:rPr>
              <a:t> that has the most letters from all the group (for example, John has 4 letters). In case of equal number of letters, vote who’s name will be written.</a:t>
            </a:r>
          </a:p>
          <a:p>
            <a:pPr marL="342900" indent="-342900" fontAlgn="base">
              <a:buFont typeface="+mj-lt"/>
              <a:buAutoNum type="arabicPeriod"/>
            </a:pPr>
            <a:r>
              <a:rPr lang="en-US" sz="1600" dirty="0">
                <a:latin typeface="Bahnschrift" panose="020B0502040204020203" pitchFamily="34" charset="0"/>
              </a:rPr>
              <a:t>Write the most difficult Greek word to pronounce, that people in your group use.</a:t>
            </a:r>
          </a:p>
          <a:p>
            <a:pPr marL="342900" indent="-342900" fontAlgn="base">
              <a:buFont typeface="+mj-lt"/>
              <a:buAutoNum type="arabicPeriod"/>
            </a:pPr>
            <a:r>
              <a:rPr lang="en-US" sz="1600" dirty="0">
                <a:latin typeface="Bahnschrift" panose="020B0502040204020203" pitchFamily="34" charset="0"/>
              </a:rPr>
              <a:t>What “</a:t>
            </a:r>
            <a:r>
              <a:rPr lang="en-US" sz="1600" u="sng" dirty="0">
                <a:solidFill>
                  <a:srgbClr val="FF0000"/>
                </a:solidFill>
                <a:latin typeface="Bahnschrift" panose="020B0502040204020203" pitchFamily="34" charset="0"/>
              </a:rPr>
              <a:t>sustainability</a:t>
            </a:r>
            <a:r>
              <a:rPr lang="en-US" sz="1600" dirty="0">
                <a:latin typeface="Bahnschrift" panose="020B0502040204020203" pitchFamily="34" charset="0"/>
              </a:rPr>
              <a:t>” means to you? (use less than 7 words) </a:t>
            </a:r>
          </a:p>
        </p:txBody>
      </p:sp>
      <p:pic>
        <p:nvPicPr>
          <p:cNvPr id="5" name="Εικόνα 4"/>
          <p:cNvPicPr>
            <a:picLocks noChangeAspect="1"/>
          </p:cNvPicPr>
          <p:nvPr/>
        </p:nvPicPr>
        <p:blipFill rotWithShape="1">
          <a:blip r:embed="rId2" cstate="print">
            <a:extLst>
              <a:ext uri="{28A0092B-C50C-407E-A947-70E740481C1C}">
                <a14:useLocalDpi xmlns:a14="http://schemas.microsoft.com/office/drawing/2010/main" val="0"/>
              </a:ext>
            </a:extLst>
          </a:blip>
          <a:srcRect l="6367" t="2582" r="6522" b="2388"/>
          <a:stretch/>
        </p:blipFill>
        <p:spPr>
          <a:xfrm>
            <a:off x="10335802" y="104031"/>
            <a:ext cx="1620792" cy="1768137"/>
          </a:xfrm>
          <a:prstGeom prst="rect">
            <a:avLst/>
          </a:prstGeom>
        </p:spPr>
      </p:pic>
    </p:spTree>
    <p:extLst>
      <p:ext uri="{BB962C8B-B14F-4D97-AF65-F5344CB8AC3E}">
        <p14:creationId xmlns:p14="http://schemas.microsoft.com/office/powerpoint/2010/main" val="7129587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τρογγυλεμένο ορθογώνιο 1"/>
          <p:cNvSpPr/>
          <p:nvPr/>
        </p:nvSpPr>
        <p:spPr>
          <a:xfrm>
            <a:off x="220327" y="144832"/>
            <a:ext cx="2330368" cy="865821"/>
          </a:xfrm>
          <a:prstGeom prst="roundRect">
            <a:avLst/>
          </a:prstGeom>
          <a:solidFill>
            <a:schemeClr val="accent1">
              <a:lumMod val="50000"/>
            </a:schemeClr>
          </a:solidFill>
          <a:scene3d>
            <a:camera prst="orthographicFront"/>
            <a:lightRig rig="threePt" dir="t"/>
          </a:scene3d>
          <a:sp3d>
            <a:bevelT/>
          </a:sp3d>
        </p:spPr>
        <p:style>
          <a:lnRef idx="3">
            <a:schemeClr val="lt1"/>
          </a:lnRef>
          <a:fillRef idx="1">
            <a:schemeClr val="accent2"/>
          </a:fillRef>
          <a:effectRef idx="1">
            <a:schemeClr val="accent2"/>
          </a:effectRef>
          <a:fontRef idx="minor">
            <a:schemeClr val="lt1"/>
          </a:fontRef>
        </p:style>
        <p:txBody>
          <a:bodyPr rtlCol="0" anchor="ctr"/>
          <a:lstStyle/>
          <a:p>
            <a:pPr algn="ctr"/>
            <a:r>
              <a:rPr lang="hr-HR" sz="2400" dirty="0" smtClean="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Baskerville Old Face" panose="02020602080505020303" pitchFamily="18" charset="0"/>
              </a:rPr>
              <a:t>DIGITALNI </a:t>
            </a:r>
            <a:r>
              <a:rPr lang="hr-HR" sz="2400" smtClean="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Baskerville Old Face" panose="02020602080505020303" pitchFamily="18" charset="0"/>
              </a:rPr>
              <a:t>ALAT</a:t>
            </a:r>
            <a:r>
              <a:rPr lang="hr-HR" sz="2400" smtClean="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Baskerville Old Face" panose="02020602080505020303" pitchFamily="18" charset="0"/>
              </a:rPr>
              <a:t>!</a:t>
            </a:r>
            <a:endParaRPr lang="el-GR" sz="240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endParaRPr>
          </a:p>
        </p:txBody>
      </p:sp>
      <p:pic>
        <p:nvPicPr>
          <p:cNvPr id="5" name="Εικόνα 4" descr="Buy GADGETS WRAP Vinyl Adhesive 48 Smile Face Emoji Emoticons Die Cut  Stickers on Sheet for Children Laptop Notebook Twitter (Multicolour) Online  at Low Prices in India - Amazon.in"/>
          <p:cNvPicPr/>
          <p:nvPr/>
        </p:nvPicPr>
        <p:blipFill>
          <a:blip r:embed="rId2">
            <a:extLst>
              <a:ext uri="{28A0092B-C50C-407E-A947-70E740481C1C}">
                <a14:useLocalDpi xmlns:a14="http://schemas.microsoft.com/office/drawing/2010/main" val="0"/>
              </a:ext>
            </a:extLst>
          </a:blip>
          <a:srcRect/>
          <a:stretch>
            <a:fillRect/>
          </a:stretch>
        </p:blipFill>
        <p:spPr bwMode="auto">
          <a:xfrm>
            <a:off x="3441941" y="0"/>
            <a:ext cx="5357002" cy="6858000"/>
          </a:xfrm>
          <a:prstGeom prst="rect">
            <a:avLst/>
          </a:prstGeom>
          <a:noFill/>
          <a:ln>
            <a:noFill/>
          </a:ln>
        </p:spPr>
      </p:pic>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1026" y="3165893"/>
            <a:ext cx="3755999" cy="3140015"/>
          </a:xfrm>
          <a:prstGeom prst="rect">
            <a:avLst/>
          </a:prstGeom>
        </p:spPr>
      </p:pic>
    </p:spTree>
    <p:extLst>
      <p:ext uri="{BB962C8B-B14F-4D97-AF65-F5344CB8AC3E}">
        <p14:creationId xmlns:p14="http://schemas.microsoft.com/office/powerpoint/2010/main" val="32877302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820000"/>
        </a:solidFill>
        <a:effectLst/>
      </p:bgPr>
    </p:bg>
    <p:spTree>
      <p:nvGrpSpPr>
        <p:cNvPr id="1" name=""/>
        <p:cNvGrpSpPr/>
        <p:nvPr/>
      </p:nvGrpSpPr>
      <p:grpSpPr>
        <a:xfrm>
          <a:off x="0" y="0"/>
          <a:ext cx="0" cy="0"/>
          <a:chOff x="0" y="0"/>
          <a:chExt cx="0" cy="0"/>
        </a:xfrm>
      </p:grpSpPr>
      <p:sp>
        <p:nvSpPr>
          <p:cNvPr id="3" name="Ορθογώνιο 2"/>
          <p:cNvSpPr/>
          <p:nvPr/>
        </p:nvSpPr>
        <p:spPr>
          <a:xfrm>
            <a:off x="1385511" y="1415441"/>
            <a:ext cx="8676320" cy="206210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2800" b="1" dirty="0">
                <a:solidFill>
                  <a:srgbClr val="ED7D31">
                    <a:lumMod val="75000"/>
                  </a:srgbClr>
                </a:solidFill>
                <a:effectLst>
                  <a:outerShdw blurRad="38100" dist="38100" dir="2700000" algn="tl">
                    <a:srgbClr val="000000">
                      <a:alpha val="43137"/>
                    </a:srgbClr>
                  </a:outerShdw>
                </a:effectLst>
                <a:latin typeface="Baskerville Old Face" panose="02020602080505020303" pitchFamily="18" charset="0"/>
              </a:rPr>
              <a:t>Who’s in the box?</a:t>
            </a:r>
          </a:p>
          <a:p>
            <a:pPr marL="342900" indent="-342900" algn="just">
              <a:buFont typeface="Arial" panose="020B0604020202020204" pitchFamily="34" charset="0"/>
              <a:buChar char="•"/>
            </a:pPr>
            <a:r>
              <a:rPr lang="en-US" sz="2000" dirty="0">
                <a:solidFill>
                  <a:prstClr val="black"/>
                </a:solidFill>
                <a:latin typeface="Baskerville Old Face" panose="02020602080505020303" pitchFamily="18" charset="0"/>
              </a:rPr>
              <a:t>There is someone special in the box. </a:t>
            </a:r>
          </a:p>
          <a:p>
            <a:pPr marL="342900" indent="-342900" algn="just">
              <a:buFont typeface="Arial" panose="020B0604020202020204" pitchFamily="34" charset="0"/>
              <a:buChar char="•"/>
            </a:pPr>
            <a:r>
              <a:rPr lang="en-US" sz="2000" dirty="0">
                <a:solidFill>
                  <a:prstClr val="black"/>
                </a:solidFill>
                <a:latin typeface="Baskerville Old Face" panose="02020602080505020303" pitchFamily="18" charset="0"/>
              </a:rPr>
              <a:t>Please, go one by one to look into the box and say something nice about the person you see inside. </a:t>
            </a:r>
          </a:p>
          <a:p>
            <a:pPr marL="342900" indent="-342900" algn="just">
              <a:buFont typeface="Arial" panose="020B0604020202020204" pitchFamily="34" charset="0"/>
              <a:buChar char="•"/>
            </a:pPr>
            <a:r>
              <a:rPr lang="en-US" sz="2000" dirty="0">
                <a:solidFill>
                  <a:prstClr val="black"/>
                </a:solidFill>
                <a:latin typeface="Baskerville Old Face" panose="02020602080505020303" pitchFamily="18" charset="0"/>
              </a:rPr>
              <a:t>No one should tell the rest of the group what’s in the box until everyone has had their turn so they don’t spoil the surprise.</a:t>
            </a:r>
            <a:endParaRPr lang="el-GR" sz="2000" dirty="0">
              <a:solidFill>
                <a:prstClr val="black"/>
              </a:solidFill>
              <a:latin typeface="Bahnschrift Light SemiCondensed" panose="020B0502040204020203" pitchFamily="34" charset="0"/>
            </a:endParaRP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5051" y="2446493"/>
            <a:ext cx="4924720" cy="4647176"/>
          </a:xfrm>
          <a:prstGeom prst="rect">
            <a:avLst/>
          </a:prstGeom>
        </p:spPr>
      </p:pic>
      <p:sp>
        <p:nvSpPr>
          <p:cNvPr id="6" name="Στρογγυλεμένο ορθογώνιο 5"/>
          <p:cNvSpPr/>
          <p:nvPr/>
        </p:nvSpPr>
        <p:spPr>
          <a:xfrm>
            <a:off x="220327" y="144832"/>
            <a:ext cx="2330368" cy="865821"/>
          </a:xfrm>
          <a:prstGeom prst="roundRect">
            <a:avLst/>
          </a:prstGeom>
          <a:solidFill>
            <a:schemeClr val="accent1">
              <a:lumMod val="50000"/>
            </a:schemeClr>
          </a:solidFill>
          <a:scene3d>
            <a:camera prst="orthographicFront"/>
            <a:lightRig rig="threePt" dir="t"/>
          </a:scene3d>
          <a:sp3d>
            <a:bevelT/>
          </a:sp3d>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a:ln w="0"/>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latin typeface="Baskerville Old Face" panose="02020602080505020303" pitchFamily="18" charset="0"/>
              </a:rPr>
              <a:t>REFLECTION ACTIVITY 4</a:t>
            </a:r>
            <a:endParaRPr lang="el-GR" sz="2400" dirty="0">
              <a:ln w="0"/>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6365038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3"/>
          <a:stretch>
            <a:fillRect/>
          </a:stretch>
        </p:blipFill>
        <p:spPr>
          <a:xfrm>
            <a:off x="1160886" y="369276"/>
            <a:ext cx="9831330" cy="6265985"/>
          </a:xfrm>
          <a:prstGeom prst="rect">
            <a:avLst/>
          </a:prstGeom>
        </p:spPr>
      </p:pic>
      <p:pic>
        <p:nvPicPr>
          <p:cNvPr id="3" name="Εικόνα 2"/>
          <p:cNvPicPr>
            <a:picLocks noChangeAspect="1"/>
          </p:cNvPicPr>
          <p:nvPr/>
        </p:nvPicPr>
        <p:blipFill>
          <a:blip r:embed="rId4"/>
          <a:stretch>
            <a:fillRect/>
          </a:stretch>
        </p:blipFill>
        <p:spPr>
          <a:xfrm>
            <a:off x="0" y="198408"/>
            <a:ext cx="2138098" cy="828136"/>
          </a:xfrm>
          <a:prstGeom prst="rect">
            <a:avLst/>
          </a:prstGeom>
        </p:spPr>
      </p:pic>
      <p:sp>
        <p:nvSpPr>
          <p:cNvPr id="4" name="TextBox 3"/>
          <p:cNvSpPr txBox="1"/>
          <p:nvPr/>
        </p:nvSpPr>
        <p:spPr>
          <a:xfrm>
            <a:off x="10492108" y="115049"/>
            <a:ext cx="1410322" cy="369332"/>
          </a:xfrm>
          <a:prstGeom prst="rect">
            <a:avLst/>
          </a:prstGeom>
          <a:noFill/>
        </p:spPr>
        <p:txBody>
          <a:bodyPr wrap="none" rtlCol="0">
            <a:spAutoFit/>
          </a:bodyPr>
          <a:lstStyle/>
          <a:p>
            <a:r>
              <a:rPr lang="en-US" dirty="0" smtClean="0"/>
              <a:t>Version 2030</a:t>
            </a:r>
            <a:endParaRPr lang="el-GR" dirty="0"/>
          </a:p>
        </p:txBody>
      </p:sp>
    </p:spTree>
    <p:extLst>
      <p:ext uri="{BB962C8B-B14F-4D97-AF65-F5344CB8AC3E}">
        <p14:creationId xmlns:p14="http://schemas.microsoft.com/office/powerpoint/2010/main" val="26014028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τρογγυλεμένο ορθογώνιο 1"/>
          <p:cNvSpPr/>
          <p:nvPr/>
        </p:nvSpPr>
        <p:spPr>
          <a:xfrm>
            <a:off x="414163" y="318052"/>
            <a:ext cx="2476500" cy="819150"/>
          </a:xfrm>
          <a:prstGeom prst="roundRect">
            <a:avLst/>
          </a:prstGeom>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000" b="1" dirty="0">
                <a:effectLst>
                  <a:outerShdw blurRad="38100" dist="38100" dir="2700000" algn="tl">
                    <a:srgbClr val="000000">
                      <a:alpha val="43137"/>
                    </a:srgbClr>
                  </a:outerShdw>
                </a:effectLst>
                <a:latin typeface="Bahnschrift SemiLight Condensed" panose="020B0502040204020203" pitchFamily="34" charset="0"/>
              </a:rPr>
              <a:t>Warm up</a:t>
            </a:r>
            <a:endParaRPr lang="el-GR" sz="4000" b="1" dirty="0">
              <a:effectLst>
                <a:outerShdw blurRad="38100" dist="38100" dir="2700000" algn="tl">
                  <a:srgbClr val="000000">
                    <a:alpha val="43137"/>
                  </a:srgbClr>
                </a:outerShdw>
              </a:effectLst>
              <a:latin typeface="Bahnschrift SemiLight Condensed" panose="020B0502040204020203" pitchFamily="34" charset="0"/>
            </a:endParaRPr>
          </a:p>
        </p:txBody>
      </p:sp>
      <p:sp>
        <p:nvSpPr>
          <p:cNvPr id="3" name="Ορθογώνιο 2"/>
          <p:cNvSpPr/>
          <p:nvPr/>
        </p:nvSpPr>
        <p:spPr>
          <a:xfrm>
            <a:off x="2663686" y="1351721"/>
            <a:ext cx="6569766" cy="93427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4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Welcome to the jungle!</a:t>
            </a:r>
            <a:endParaRPr lang="el-GR" sz="4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pic>
        <p:nvPicPr>
          <p:cNvPr id="7" name="Εικόνα 6"/>
          <p:cNvPicPr>
            <a:picLocks noChangeAspect="1"/>
          </p:cNvPicPr>
          <p:nvPr/>
        </p:nvPicPr>
        <p:blipFill>
          <a:blip r:embed="rId3"/>
          <a:stretch>
            <a:fillRect/>
          </a:stretch>
        </p:blipFill>
        <p:spPr>
          <a:xfrm>
            <a:off x="2970176" y="2375452"/>
            <a:ext cx="5744818" cy="4406739"/>
          </a:xfrm>
          <a:prstGeom prst="rect">
            <a:avLst/>
          </a:prstGeom>
        </p:spPr>
      </p:pic>
    </p:spTree>
    <p:extLst>
      <p:ext uri="{BB962C8B-B14F-4D97-AF65-F5344CB8AC3E}">
        <p14:creationId xmlns:p14="http://schemas.microsoft.com/office/powerpoint/2010/main" val="25801028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18363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4" name="Picture 15" descr="Picture 15"/>
          <p:cNvPicPr>
            <a:picLocks noChangeAspect="1"/>
          </p:cNvPicPr>
          <p:nvPr/>
        </p:nvPicPr>
        <p:blipFill>
          <a:blip r:embed="rId3">
            <a:extLst/>
          </a:blip>
          <a:stretch>
            <a:fillRect/>
          </a:stretch>
        </p:blipFill>
        <p:spPr>
          <a:xfrm>
            <a:off x="9304176" y="5706519"/>
            <a:ext cx="408787" cy="408787"/>
          </a:xfrm>
          <a:prstGeom prst="rect">
            <a:avLst/>
          </a:prstGeom>
          <a:ln w="12700">
            <a:miter lim="400000"/>
          </a:ln>
        </p:spPr>
      </p:pic>
      <p:pic>
        <p:nvPicPr>
          <p:cNvPr id="1285" name="Picture 16" descr="Picture 16"/>
          <p:cNvPicPr>
            <a:picLocks noChangeAspect="1"/>
          </p:cNvPicPr>
          <p:nvPr/>
        </p:nvPicPr>
        <p:blipFill>
          <a:blip r:embed="rId4">
            <a:extLst/>
          </a:blip>
          <a:stretch>
            <a:fillRect/>
          </a:stretch>
        </p:blipFill>
        <p:spPr>
          <a:xfrm>
            <a:off x="7931984" y="5656627"/>
            <a:ext cx="543237" cy="458680"/>
          </a:xfrm>
          <a:prstGeom prst="rect">
            <a:avLst/>
          </a:prstGeom>
          <a:ln w="12700">
            <a:miter lim="400000"/>
          </a:ln>
        </p:spPr>
      </p:pic>
      <p:pic>
        <p:nvPicPr>
          <p:cNvPr id="1286" name="Picture 17" descr="Picture 17"/>
          <p:cNvPicPr>
            <a:picLocks noChangeAspect="1"/>
          </p:cNvPicPr>
          <p:nvPr/>
        </p:nvPicPr>
        <p:blipFill>
          <a:blip r:embed="rId3">
            <a:extLst/>
          </a:blip>
          <a:stretch>
            <a:fillRect/>
          </a:stretch>
        </p:blipFill>
        <p:spPr>
          <a:xfrm>
            <a:off x="10780763" y="5706519"/>
            <a:ext cx="408787" cy="408787"/>
          </a:xfrm>
          <a:prstGeom prst="rect">
            <a:avLst/>
          </a:prstGeom>
          <a:ln w="12700">
            <a:miter lim="400000"/>
          </a:ln>
        </p:spPr>
      </p:pic>
      <p:pic>
        <p:nvPicPr>
          <p:cNvPr id="1287" name="Picture 7" descr="Picture 7"/>
          <p:cNvPicPr>
            <a:picLocks noChangeAspect="1"/>
          </p:cNvPicPr>
          <p:nvPr/>
        </p:nvPicPr>
        <p:blipFill>
          <a:blip r:embed="rId5">
            <a:extLst/>
          </a:blip>
          <a:stretch>
            <a:fillRect/>
          </a:stretch>
        </p:blipFill>
        <p:spPr>
          <a:xfrm>
            <a:off x="538734" y="1879002"/>
            <a:ext cx="1919415" cy="1111628"/>
          </a:xfrm>
          <a:prstGeom prst="rect">
            <a:avLst/>
          </a:prstGeom>
          <a:ln w="12700">
            <a:miter lim="400000"/>
          </a:ln>
        </p:spPr>
      </p:pic>
      <p:sp>
        <p:nvSpPr>
          <p:cNvPr id="1288" name="Title 1"/>
          <p:cNvSpPr txBox="1"/>
          <p:nvPr/>
        </p:nvSpPr>
        <p:spPr>
          <a:xfrm>
            <a:off x="538734" y="3429000"/>
            <a:ext cx="4924716" cy="34881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a:defRPr sz="2400" b="1">
                <a:latin typeface="Georgia"/>
                <a:ea typeface="Georgia"/>
                <a:cs typeface="Georgia"/>
                <a:sym typeface="Georgia"/>
              </a:defRPr>
            </a:pPr>
            <a:r>
              <a:rPr lang="en-US" sz="6667" b="1" dirty="0">
                <a:latin typeface="Impact" panose="020B0806030902050204" pitchFamily="34" charset="0"/>
                <a:ea typeface="Geller Headline"/>
                <a:cs typeface="Geller Headline"/>
                <a:sym typeface="Georgia"/>
              </a:rPr>
              <a:t>SUSTAINABLE DEVELOPMENT GOALS QUIZ</a:t>
            </a:r>
            <a:endParaRPr lang="en-US" sz="1333" b="1" dirty="0">
              <a:latin typeface="Impact" panose="020B0806030902050204" pitchFamily="34" charset="0"/>
              <a:ea typeface="Geller Headline"/>
              <a:cs typeface="Geller Headline"/>
              <a:sym typeface="Georgia"/>
            </a:endParaRPr>
          </a:p>
          <a:p>
            <a:pPr>
              <a:defRPr sz="2400" b="1">
                <a:latin typeface="Georgia"/>
                <a:ea typeface="Georgia"/>
                <a:cs typeface="Georgia"/>
                <a:sym typeface="Georgia"/>
              </a:defRPr>
            </a:pPr>
            <a:endParaRPr lang="en-US" sz="1333" b="1" dirty="0">
              <a:latin typeface="Impact" panose="020B0806030902050204" pitchFamily="34" charset="0"/>
              <a:ea typeface="Geller Headline"/>
              <a:cs typeface="Geller Headline"/>
              <a:sym typeface="Georgia"/>
            </a:endParaRPr>
          </a:p>
          <a:p>
            <a:pPr>
              <a:defRPr sz="2400" b="1">
                <a:latin typeface="Georgia"/>
                <a:ea typeface="Georgia"/>
                <a:cs typeface="Georgia"/>
                <a:sym typeface="Georgia"/>
              </a:defRPr>
            </a:pPr>
            <a:endParaRPr lang="en-US" sz="1333" b="1" dirty="0">
              <a:latin typeface="Impact" panose="020B0806030902050204" pitchFamily="34" charset="0"/>
              <a:ea typeface="Geller Headline"/>
              <a:cs typeface="Geller Headline"/>
              <a:sym typeface="Georgia"/>
            </a:endParaRPr>
          </a:p>
        </p:txBody>
      </p:sp>
      <p:sp>
        <p:nvSpPr>
          <p:cNvPr id="1294" name="Rectangle 12"/>
          <p:cNvSpPr/>
          <p:nvPr/>
        </p:nvSpPr>
        <p:spPr>
          <a:xfrm>
            <a:off x="5616313" y="0"/>
            <a:ext cx="6575688" cy="6858000"/>
          </a:xfrm>
          <a:prstGeom prst="rect">
            <a:avLst/>
          </a:prstGeom>
          <a:solidFill>
            <a:schemeClr val="accent6"/>
          </a:solidFill>
          <a:ln w="12700">
            <a:miter lim="400000"/>
          </a:ln>
        </p:spPr>
        <p:txBody>
          <a:bodyPr lIns="60957" tIns="60957" rIns="60957" bIns="60957" anchor="ctr"/>
          <a:lstStyle/>
          <a:p>
            <a:pPr algn="ctr">
              <a:defRPr>
                <a:solidFill>
                  <a:srgbClr val="FFFFFF"/>
                </a:solidFill>
                <a:latin typeface="+mj-lt"/>
                <a:ea typeface="+mj-ea"/>
                <a:cs typeface="+mj-cs"/>
                <a:sym typeface="Geller Text Regular"/>
              </a:defRPr>
            </a:pPr>
            <a:endParaRPr sz="2400"/>
          </a:p>
        </p:txBody>
      </p:sp>
      <p:pic>
        <p:nvPicPr>
          <p:cNvPr id="1295" name="Picture 22" descr="Picture 22"/>
          <p:cNvPicPr>
            <a:picLocks noChangeAspect="1"/>
          </p:cNvPicPr>
          <p:nvPr/>
        </p:nvPicPr>
        <p:blipFill>
          <a:blip r:embed="rId6">
            <a:extLst/>
          </a:blip>
          <a:srcRect l="12053" t="9227" r="12053" b="4705"/>
          <a:stretch>
            <a:fillRect/>
          </a:stretch>
        </p:blipFill>
        <p:spPr>
          <a:xfrm>
            <a:off x="5616313" y="0"/>
            <a:ext cx="6575688" cy="6858000"/>
          </a:xfrm>
          <a:prstGeom prst="rect">
            <a:avLst/>
          </a:prstGeom>
          <a:ln w="12700">
            <a:miter lim="400000"/>
          </a:ln>
        </p:spPr>
      </p:pic>
      <p:pic>
        <p:nvPicPr>
          <p:cNvPr id="1296" name="Picture 23" descr="Picture 23"/>
          <p:cNvPicPr>
            <a:picLocks noChangeAspect="1"/>
          </p:cNvPicPr>
          <p:nvPr/>
        </p:nvPicPr>
        <p:blipFill>
          <a:blip r:embed="rId7">
            <a:extLst/>
          </a:blip>
          <a:stretch>
            <a:fillRect/>
          </a:stretch>
        </p:blipFill>
        <p:spPr>
          <a:xfrm rot="1718406">
            <a:off x="7749914" y="1968409"/>
            <a:ext cx="2487781" cy="2727567"/>
          </a:xfrm>
          <a:prstGeom prst="rect">
            <a:avLst/>
          </a:prstGeom>
          <a:ln w="12700">
            <a:miter lim="400000"/>
          </a:ln>
        </p:spPr>
      </p:pic>
      <p:sp>
        <p:nvSpPr>
          <p:cNvPr id="1297" name="TextBox 6"/>
          <p:cNvSpPr/>
          <p:nvPr/>
        </p:nvSpPr>
        <p:spPr>
          <a:xfrm>
            <a:off x="5607189" y="0"/>
            <a:ext cx="6595203" cy="6858000"/>
          </a:xfrm>
          <a:prstGeom prst="rect">
            <a:avLst/>
          </a:prstGeom>
          <a:solidFill>
            <a:srgbClr val="FFA600"/>
          </a:solidFill>
          <a:ln w="12700">
            <a:miter lim="400000"/>
          </a:ln>
        </p:spPr>
        <p:txBody>
          <a:bodyPr lIns="60957" tIns="60957" rIns="60957" bIns="60957"/>
          <a:lstStyle/>
          <a:p>
            <a:pPr>
              <a:defRPr>
                <a:latin typeface="+mj-lt"/>
                <a:ea typeface="+mj-ea"/>
                <a:cs typeface="+mj-cs"/>
                <a:sym typeface="Geller Text Regular"/>
              </a:defRPr>
            </a:pPr>
            <a:endParaRPr sz="2400"/>
          </a:p>
        </p:txBody>
      </p:sp>
      <p:pic>
        <p:nvPicPr>
          <p:cNvPr id="1298" name="Image" descr="Image"/>
          <p:cNvPicPr>
            <a:picLocks noChangeAspect="1"/>
          </p:cNvPicPr>
          <p:nvPr/>
        </p:nvPicPr>
        <p:blipFill>
          <a:blip r:embed="rId8">
            <a:extLst/>
          </a:blip>
          <a:stretch>
            <a:fillRect/>
          </a:stretch>
        </p:blipFill>
        <p:spPr>
          <a:xfrm>
            <a:off x="6043771" y="668850"/>
            <a:ext cx="5722039" cy="5697085"/>
          </a:xfrm>
          <a:prstGeom prst="rect">
            <a:avLst/>
          </a:prstGeom>
          <a:ln w="12700">
            <a:miter lim="400000"/>
          </a:ln>
        </p:spPr>
      </p:pic>
      <p:pic>
        <p:nvPicPr>
          <p:cNvPr id="17" name="Picture 2" descr="Picture 2"/>
          <p:cNvPicPr>
            <a:picLocks noGrp="1" noChangeAspect="1"/>
          </p:cNvPicPr>
          <p:nvPr>
            <p:ph type="pic" idx="13"/>
          </p:nvPr>
        </p:nvPicPr>
        <p:blipFill>
          <a:blip r:embed="rId9">
            <a:extLst/>
          </a:blip>
          <a:srcRect t="391" b="390"/>
          <a:stretch>
            <a:fillRect/>
          </a:stretch>
        </p:blipFill>
        <p:spPr>
          <a:xfrm>
            <a:off x="6087794" y="498862"/>
            <a:ext cx="5710561" cy="5867073"/>
          </a:xfrm>
          <a:prstGeom prst="rect">
            <a:avLst/>
          </a:prstGeom>
        </p:spPr>
      </p:pic>
      <p:sp>
        <p:nvSpPr>
          <p:cNvPr id="21" name="Στρογγυλεμένο ορθογώνιο 20"/>
          <p:cNvSpPr/>
          <p:nvPr/>
        </p:nvSpPr>
        <p:spPr>
          <a:xfrm>
            <a:off x="347171" y="129834"/>
            <a:ext cx="2302539" cy="842503"/>
          </a:xfrm>
          <a:prstGeom prst="roundRect">
            <a:avLst/>
          </a:prstGeom>
          <a:scene3d>
            <a:camera prst="orthographicFront"/>
            <a:lightRig rig="threePt" dir="t"/>
          </a:scene3d>
          <a:sp3d>
            <a:bevelT/>
          </a:sp3d>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latin typeface="Baskerville Old Face" panose="02020602080505020303" pitchFamily="18" charset="0"/>
              </a:rPr>
              <a:t>ACTIVITY </a:t>
            </a:r>
            <a:r>
              <a:rPr lang="en-US" sz="2400" b="1" dirty="0" smtClean="0">
                <a:effectLst>
                  <a:outerShdw blurRad="38100" dist="38100" dir="2700000" algn="tl">
                    <a:srgbClr val="000000">
                      <a:alpha val="43137"/>
                    </a:srgbClr>
                  </a:outerShdw>
                </a:effectLst>
                <a:latin typeface="Baskerville Old Face" panose="02020602080505020303" pitchFamily="18" charset="0"/>
              </a:rPr>
              <a:t>1.5</a:t>
            </a:r>
            <a:endParaRPr lang="el-GR" sz="2400" b="1" dirty="0">
              <a:effectLst>
                <a:outerShdw blurRad="38100" dist="38100" dir="2700000" algn="tl">
                  <a:srgbClr val="000000">
                    <a:alpha val="43137"/>
                  </a:srgbClr>
                </a:outerShdw>
              </a:effectLst>
            </a:endParaRPr>
          </a:p>
        </p:txBody>
      </p:sp>
      <p:sp>
        <p:nvSpPr>
          <p:cNvPr id="22" name="Ορθογώνιο 21"/>
          <p:cNvSpPr/>
          <p:nvPr/>
        </p:nvSpPr>
        <p:spPr>
          <a:xfrm>
            <a:off x="7350756" y="129834"/>
            <a:ext cx="4482958" cy="369332"/>
          </a:xfrm>
          <a:prstGeom prst="rect">
            <a:avLst/>
          </a:prstGeom>
        </p:spPr>
        <p:txBody>
          <a:bodyPr wrap="none">
            <a:spAutoFit/>
          </a:bodyPr>
          <a:lstStyle/>
          <a:p>
            <a:r>
              <a:rPr lang="el-GR" dirty="0"/>
              <a:t>https://practicalaction.org/schools/sdgs-quiz/</a:t>
            </a:r>
          </a:p>
        </p:txBody>
      </p:sp>
    </p:spTree>
    <p:extLst>
      <p:ext uri="{BB962C8B-B14F-4D97-AF65-F5344CB8AC3E}">
        <p14:creationId xmlns:p14="http://schemas.microsoft.com/office/powerpoint/2010/main" val="4005115665"/>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 name="Content Placeholder 2"/>
          <p:cNvSpPr txBox="1">
            <a:spLocks noGrp="1"/>
          </p:cNvSpPr>
          <p:nvPr>
            <p:ph type="body" idx="1"/>
          </p:nvPr>
        </p:nvSpPr>
        <p:spPr>
          <a:xfrm>
            <a:off x="545319" y="789001"/>
            <a:ext cx="5644815" cy="4700084"/>
          </a:xfrm>
          <a:prstGeom prst="rect">
            <a:avLst/>
          </a:prstGeom>
        </p:spPr>
        <p:txBody>
          <a:bodyPr>
            <a:normAutofit fontScale="92500" lnSpcReduction="10000"/>
          </a:bodyPr>
          <a:lstStyle/>
          <a:p>
            <a:pPr>
              <a:defRPr sz="2200" spc="0">
                <a:solidFill>
                  <a:srgbClr val="404040"/>
                </a:solidFill>
                <a:latin typeface="Georgia"/>
                <a:ea typeface="Georgia"/>
                <a:cs typeface="Georgia"/>
                <a:sym typeface="Georgia"/>
              </a:defRPr>
            </a:pPr>
            <a:endParaRPr lang="en-US" sz="3733" dirty="0"/>
          </a:p>
          <a:p>
            <a:pPr>
              <a:defRPr sz="2200" spc="0">
                <a:solidFill>
                  <a:srgbClr val="404040"/>
                </a:solidFill>
                <a:latin typeface="Georgia"/>
                <a:ea typeface="Georgia"/>
                <a:cs typeface="Georgia"/>
                <a:sym typeface="Georgia"/>
              </a:defRPr>
            </a:pPr>
            <a:r>
              <a:rPr lang="en-US" sz="3500" dirty="0"/>
              <a:t>SDGs </a:t>
            </a:r>
            <a:r>
              <a:rPr lang="en-US" sz="3500" dirty="0" err="1"/>
              <a:t>ili</a:t>
            </a:r>
            <a:r>
              <a:rPr lang="en-US" sz="3500" dirty="0"/>
              <a:t> </a:t>
            </a:r>
            <a:r>
              <a:rPr lang="en-US" sz="3500" dirty="0" err="1"/>
              <a:t>Globalni</a:t>
            </a:r>
            <a:r>
              <a:rPr lang="en-US" sz="3500" dirty="0"/>
              <a:t> </a:t>
            </a:r>
            <a:r>
              <a:rPr lang="en-US" sz="3500" dirty="0" err="1"/>
              <a:t>ciljevi</a:t>
            </a:r>
            <a:r>
              <a:rPr lang="en-US" sz="3500" dirty="0"/>
              <a:t> </a:t>
            </a:r>
            <a:r>
              <a:rPr lang="en-US" sz="3500" dirty="0" err="1"/>
              <a:t>skup</a:t>
            </a:r>
            <a:r>
              <a:rPr lang="en-US" sz="3500" dirty="0"/>
              <a:t> </a:t>
            </a:r>
            <a:r>
              <a:rPr lang="en-US" sz="3500" dirty="0" err="1"/>
              <a:t>su</a:t>
            </a:r>
            <a:r>
              <a:rPr lang="en-US" sz="3500" dirty="0"/>
              <a:t> </a:t>
            </a:r>
            <a:r>
              <a:rPr lang="en-US" sz="3500" dirty="0" err="1"/>
              <a:t>ciljeva</a:t>
            </a:r>
            <a:r>
              <a:rPr lang="en-US" sz="3500" dirty="0"/>
              <a:t> </a:t>
            </a:r>
            <a:r>
              <a:rPr lang="en-US" sz="3500" dirty="0" err="1"/>
              <a:t>koje</a:t>
            </a:r>
            <a:r>
              <a:rPr lang="en-US" sz="3500" dirty="0"/>
              <a:t> </a:t>
            </a:r>
            <a:r>
              <a:rPr lang="en-US" sz="3500" dirty="0" err="1"/>
              <a:t>su</a:t>
            </a:r>
            <a:r>
              <a:rPr lang="en-US" sz="3500" dirty="0"/>
              <a:t> </a:t>
            </a:r>
            <a:r>
              <a:rPr lang="en-US" sz="3500" dirty="0" err="1"/>
              <a:t>postavili</a:t>
            </a:r>
            <a:r>
              <a:rPr lang="en-US" sz="3500" dirty="0"/>
              <a:t> </a:t>
            </a:r>
            <a:r>
              <a:rPr lang="en-US" sz="3500" dirty="0" err="1"/>
              <a:t>Ujedinjeni</a:t>
            </a:r>
            <a:r>
              <a:rPr lang="en-US" sz="3500" dirty="0"/>
              <a:t> </a:t>
            </a:r>
            <a:r>
              <a:rPr lang="en-US" sz="3500" dirty="0" err="1"/>
              <a:t>narodi</a:t>
            </a:r>
            <a:r>
              <a:rPr lang="en-US" sz="3500" dirty="0"/>
              <a:t> </a:t>
            </a:r>
            <a:r>
              <a:rPr lang="en-US" sz="3500" dirty="0" err="1"/>
              <a:t>za</a:t>
            </a:r>
            <a:r>
              <a:rPr lang="en-US" sz="3500" dirty="0"/>
              <a:t> </a:t>
            </a:r>
            <a:r>
              <a:rPr lang="en-US" sz="3500" dirty="0" err="1"/>
              <a:t>iskorjenjivanje</a:t>
            </a:r>
            <a:r>
              <a:rPr lang="en-US" sz="3500" dirty="0"/>
              <a:t> </a:t>
            </a:r>
            <a:r>
              <a:rPr lang="en-US" sz="3500" dirty="0" err="1"/>
              <a:t>siromaštva</a:t>
            </a:r>
            <a:r>
              <a:rPr lang="en-US" sz="3500" dirty="0"/>
              <a:t> do </a:t>
            </a:r>
            <a:r>
              <a:rPr lang="en-US" sz="3500" dirty="0" err="1"/>
              <a:t>koje</a:t>
            </a:r>
            <a:r>
              <a:rPr lang="en-US" sz="3500" dirty="0"/>
              <a:t> </a:t>
            </a:r>
            <a:r>
              <a:rPr lang="en-US" sz="3500" dirty="0" err="1"/>
              <a:t>godine</a:t>
            </a:r>
            <a:r>
              <a:rPr lang="en-US" sz="3500" dirty="0"/>
              <a:t>?</a:t>
            </a:r>
          </a:p>
          <a:p>
            <a:pPr marL="685783" indent="-685783">
              <a:buAutoNum type="alphaLcPeriod"/>
              <a:defRPr sz="2200" spc="0">
                <a:solidFill>
                  <a:srgbClr val="404040"/>
                </a:solidFill>
                <a:latin typeface="Georgia"/>
                <a:ea typeface="Georgia"/>
                <a:cs typeface="Georgia"/>
                <a:sym typeface="Georgia"/>
              </a:defRPr>
            </a:pPr>
            <a:r>
              <a:rPr lang="en-US" sz="3467" dirty="0" smtClean="0"/>
              <a:t>2050</a:t>
            </a:r>
            <a:endParaRPr lang="en-US" sz="3467" dirty="0"/>
          </a:p>
          <a:p>
            <a:pPr marL="685783" indent="-685783">
              <a:buAutoNum type="alphaLcPeriod"/>
              <a:defRPr sz="2200" spc="0">
                <a:solidFill>
                  <a:srgbClr val="404040"/>
                </a:solidFill>
                <a:latin typeface="Georgia"/>
                <a:ea typeface="Georgia"/>
                <a:cs typeface="Georgia"/>
                <a:sym typeface="Georgia"/>
              </a:defRPr>
            </a:pPr>
            <a:endParaRPr lang="en-US" sz="1067" dirty="0"/>
          </a:p>
          <a:p>
            <a:pPr marL="685783" indent="-685783">
              <a:buAutoNum type="alphaLcPeriod"/>
              <a:defRPr sz="2200" spc="0">
                <a:solidFill>
                  <a:srgbClr val="404040"/>
                </a:solidFill>
                <a:latin typeface="Georgia"/>
                <a:ea typeface="Georgia"/>
                <a:cs typeface="Georgia"/>
                <a:sym typeface="Georgia"/>
              </a:defRPr>
            </a:pPr>
            <a:r>
              <a:rPr lang="en-US" sz="3467" dirty="0"/>
              <a:t>2030</a:t>
            </a:r>
          </a:p>
          <a:p>
            <a:pPr marL="685783" indent="-685783">
              <a:buAutoNum type="alphaLcPeriod"/>
              <a:defRPr sz="2200" spc="0">
                <a:solidFill>
                  <a:srgbClr val="404040"/>
                </a:solidFill>
                <a:latin typeface="Georgia"/>
                <a:ea typeface="Georgia"/>
                <a:cs typeface="Georgia"/>
                <a:sym typeface="Georgia"/>
              </a:defRPr>
            </a:pPr>
            <a:endParaRPr lang="en-US" sz="1067" dirty="0"/>
          </a:p>
          <a:p>
            <a:pPr marL="685783" indent="-685783">
              <a:buAutoNum type="alphaLcPeriod"/>
              <a:defRPr sz="2200" spc="0">
                <a:solidFill>
                  <a:srgbClr val="404040"/>
                </a:solidFill>
                <a:latin typeface="Georgia"/>
                <a:ea typeface="Georgia"/>
                <a:cs typeface="Georgia"/>
                <a:sym typeface="Georgia"/>
              </a:defRPr>
            </a:pPr>
            <a:r>
              <a:rPr lang="en-US" sz="3467" dirty="0"/>
              <a:t>2070</a:t>
            </a:r>
            <a:endParaRPr lang="en-US" sz="3733" b="1" dirty="0"/>
          </a:p>
          <a:p>
            <a:pPr>
              <a:defRPr sz="2200" spc="0">
                <a:solidFill>
                  <a:srgbClr val="404040"/>
                </a:solidFill>
                <a:latin typeface="Georgia"/>
                <a:ea typeface="Georgia"/>
                <a:cs typeface="Georgia"/>
                <a:sym typeface="Georgia"/>
              </a:defRPr>
            </a:pPr>
            <a:endParaRPr lang="en-US" sz="3733" b="1" dirty="0"/>
          </a:p>
        </p:txBody>
      </p:sp>
      <p:sp>
        <p:nvSpPr>
          <p:cNvPr id="1190" name="TextBox 2"/>
          <p:cNvSpPr txBox="1"/>
          <p:nvPr/>
        </p:nvSpPr>
        <p:spPr>
          <a:xfrm>
            <a:off x="124230" y="6268088"/>
            <a:ext cx="319249" cy="5335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0957" tIns="60957" rIns="60957" bIns="60957">
            <a:spAutoFit/>
          </a:bodyPr>
          <a:lstStyle>
            <a:lvl1pPr>
              <a:defRPr sz="2000">
                <a:solidFill>
                  <a:srgbClr val="FFFFFF"/>
                </a:solidFill>
                <a:latin typeface="Georgia"/>
                <a:ea typeface="Georgia"/>
                <a:cs typeface="Georgia"/>
                <a:sym typeface="Georgia"/>
              </a:defRPr>
            </a:lvl1pPr>
          </a:lstStyle>
          <a:p>
            <a:r>
              <a:rPr lang="en-US" sz="2667" dirty="0"/>
              <a:t>3</a:t>
            </a:r>
            <a:endParaRPr sz="2667" dirty="0"/>
          </a:p>
        </p:txBody>
      </p:sp>
      <p:pic>
        <p:nvPicPr>
          <p:cNvPr id="5" name="Picture 4">
            <a:hlinkClick r:id="" action="ppaction://noaction"/>
          </p:cNvPr>
          <p:cNvPicPr>
            <a:picLocks noChangeAspect="1"/>
          </p:cNvPicPr>
          <p:nvPr/>
        </p:nvPicPr>
        <p:blipFill>
          <a:blip r:embed="rId3"/>
          <a:stretch>
            <a:fillRect/>
          </a:stretch>
        </p:blipFill>
        <p:spPr>
          <a:xfrm>
            <a:off x="11460314" y="6069001"/>
            <a:ext cx="732561" cy="732561"/>
          </a:xfrm>
          <a:prstGeom prst="rect">
            <a:avLst/>
          </a:prstGeom>
        </p:spPr>
      </p:pic>
      <p:pic>
        <p:nvPicPr>
          <p:cNvPr id="7" name="Picture 2" descr="Picture 2"/>
          <p:cNvPicPr>
            <a:picLocks noChangeAspect="1"/>
          </p:cNvPicPr>
          <p:nvPr/>
        </p:nvPicPr>
        <p:blipFill>
          <a:blip r:embed="rId4"/>
          <a:srcRect t="391" b="390"/>
          <a:stretch>
            <a:fillRect/>
          </a:stretch>
        </p:blipFill>
        <p:spPr>
          <a:xfrm>
            <a:off x="6087794" y="498863"/>
            <a:ext cx="5421548" cy="55701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pic>
    </p:spTree>
    <p:extLst>
      <p:ext uri="{BB962C8B-B14F-4D97-AF65-F5344CB8AC3E}">
        <p14:creationId xmlns:p14="http://schemas.microsoft.com/office/powerpoint/2010/main" val="2481584369"/>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 name="Content Placeholder 2"/>
          <p:cNvSpPr txBox="1">
            <a:spLocks noGrp="1"/>
          </p:cNvSpPr>
          <p:nvPr>
            <p:ph type="body" idx="1"/>
          </p:nvPr>
        </p:nvSpPr>
        <p:spPr>
          <a:xfrm>
            <a:off x="545319" y="789001"/>
            <a:ext cx="5644815" cy="4700084"/>
          </a:xfrm>
          <a:prstGeom prst="rect">
            <a:avLst/>
          </a:prstGeom>
        </p:spPr>
        <p:txBody>
          <a:bodyPr>
            <a:normAutofit/>
          </a:bodyPr>
          <a:lstStyle/>
          <a:p>
            <a:pPr>
              <a:defRPr sz="2200" spc="0">
                <a:solidFill>
                  <a:srgbClr val="404040"/>
                </a:solidFill>
                <a:latin typeface="Georgia"/>
                <a:ea typeface="Georgia"/>
                <a:cs typeface="Georgia"/>
                <a:sym typeface="Georgia"/>
              </a:defRPr>
            </a:pPr>
            <a:r>
              <a:rPr lang="en-US" sz="3733" dirty="0" err="1"/>
              <a:t>Definicija</a:t>
            </a:r>
            <a:r>
              <a:rPr lang="en-US" sz="3733" dirty="0"/>
              <a:t> </a:t>
            </a:r>
            <a:r>
              <a:rPr lang="en-US" sz="3733" dirty="0" err="1"/>
              <a:t>ekstremnog</a:t>
            </a:r>
            <a:r>
              <a:rPr lang="en-US" sz="3733" dirty="0"/>
              <a:t> </a:t>
            </a:r>
            <a:r>
              <a:rPr lang="en-US" sz="3733" dirty="0" err="1"/>
              <a:t>siromaštva</a:t>
            </a:r>
            <a:r>
              <a:rPr lang="en-US" sz="3733" dirty="0"/>
              <a:t> je </a:t>
            </a:r>
            <a:r>
              <a:rPr lang="en-US" sz="3733" dirty="0" err="1"/>
              <a:t>kada</a:t>
            </a:r>
            <a:r>
              <a:rPr lang="en-US" sz="3733" dirty="0"/>
              <a:t> </a:t>
            </a:r>
            <a:r>
              <a:rPr lang="en-US" sz="3733" dirty="0" err="1"/>
              <a:t>ljudi</a:t>
            </a:r>
            <a:r>
              <a:rPr lang="en-US" sz="3733" dirty="0"/>
              <a:t> </a:t>
            </a:r>
            <a:r>
              <a:rPr lang="en-US" sz="3733" dirty="0" err="1" smtClean="0"/>
              <a:t>zarađuju</a:t>
            </a:r>
            <a:r>
              <a:rPr lang="hr-HR" sz="3733" dirty="0" smtClean="0"/>
              <a:t> manje od</a:t>
            </a:r>
            <a:r>
              <a:rPr lang="en-US" sz="3733" dirty="0" smtClean="0"/>
              <a:t>:</a:t>
            </a:r>
            <a:endParaRPr lang="en-US" sz="3733" dirty="0"/>
          </a:p>
          <a:p>
            <a:pPr marL="685783" indent="-685783">
              <a:buAutoNum type="alphaLcPeriod"/>
              <a:defRPr sz="2200" spc="0">
                <a:solidFill>
                  <a:srgbClr val="404040"/>
                </a:solidFill>
                <a:latin typeface="Georgia"/>
                <a:ea typeface="Georgia"/>
                <a:cs typeface="Georgia"/>
                <a:sym typeface="Georgia"/>
              </a:defRPr>
            </a:pPr>
            <a:r>
              <a:rPr lang="en-US" sz="3467" dirty="0"/>
              <a:t>1.9 </a:t>
            </a:r>
            <a:r>
              <a:rPr lang="en-US" sz="3467" dirty="0" err="1" smtClean="0"/>
              <a:t>dol</a:t>
            </a:r>
            <a:r>
              <a:rPr lang="hr-HR" sz="3467" dirty="0" smtClean="0"/>
              <a:t>ara na dan</a:t>
            </a:r>
            <a:endParaRPr lang="en-US" sz="3467" dirty="0"/>
          </a:p>
          <a:p>
            <a:pPr marL="685783" indent="-685783">
              <a:buAutoNum type="alphaLcPeriod"/>
              <a:defRPr sz="2200" spc="0">
                <a:solidFill>
                  <a:srgbClr val="404040"/>
                </a:solidFill>
                <a:latin typeface="Georgia"/>
                <a:ea typeface="Georgia"/>
                <a:cs typeface="Georgia"/>
                <a:sym typeface="Georgia"/>
              </a:defRPr>
            </a:pPr>
            <a:endParaRPr lang="en-US" sz="1067" dirty="0"/>
          </a:p>
          <a:p>
            <a:pPr marL="685783" indent="-685783">
              <a:buAutoNum type="alphaLcPeriod"/>
              <a:defRPr sz="2200" spc="0">
                <a:solidFill>
                  <a:srgbClr val="404040"/>
                </a:solidFill>
                <a:latin typeface="Georgia"/>
                <a:ea typeface="Georgia"/>
                <a:cs typeface="Georgia"/>
                <a:sym typeface="Georgia"/>
              </a:defRPr>
            </a:pPr>
            <a:r>
              <a:rPr lang="en-US" sz="3467" dirty="0"/>
              <a:t>1.25 </a:t>
            </a:r>
            <a:r>
              <a:rPr lang="en-US" sz="3467" dirty="0" err="1" smtClean="0"/>
              <a:t>dol</a:t>
            </a:r>
            <a:r>
              <a:rPr lang="hr-HR" sz="3467" dirty="0" smtClean="0"/>
              <a:t>ara na dan</a:t>
            </a:r>
            <a:endParaRPr lang="en-US" sz="3467" dirty="0"/>
          </a:p>
          <a:p>
            <a:pPr marL="685783" indent="-685783">
              <a:buAutoNum type="alphaLcPeriod"/>
              <a:defRPr sz="2200" spc="0">
                <a:solidFill>
                  <a:srgbClr val="404040"/>
                </a:solidFill>
                <a:latin typeface="Georgia"/>
                <a:ea typeface="Georgia"/>
                <a:cs typeface="Georgia"/>
                <a:sym typeface="Georgia"/>
              </a:defRPr>
            </a:pPr>
            <a:endParaRPr lang="en-US" sz="1067" dirty="0"/>
          </a:p>
          <a:p>
            <a:pPr marL="685783" indent="-685783">
              <a:buAutoNum type="alphaLcPeriod"/>
              <a:defRPr sz="2200" spc="0">
                <a:solidFill>
                  <a:srgbClr val="404040"/>
                </a:solidFill>
                <a:latin typeface="Georgia"/>
                <a:ea typeface="Georgia"/>
                <a:cs typeface="Georgia"/>
                <a:sym typeface="Georgia"/>
              </a:defRPr>
            </a:pPr>
            <a:r>
              <a:rPr lang="en-US" sz="3467" dirty="0"/>
              <a:t>5 </a:t>
            </a:r>
            <a:r>
              <a:rPr lang="en-US" sz="3467" dirty="0" err="1" smtClean="0"/>
              <a:t>dol</a:t>
            </a:r>
            <a:r>
              <a:rPr lang="hr-HR" sz="3467" dirty="0" smtClean="0"/>
              <a:t>ara na dan</a:t>
            </a:r>
            <a:endParaRPr lang="en-US" sz="3467" dirty="0"/>
          </a:p>
          <a:p>
            <a:pPr>
              <a:defRPr sz="2200" spc="0">
                <a:solidFill>
                  <a:srgbClr val="404040"/>
                </a:solidFill>
                <a:latin typeface="Georgia"/>
                <a:ea typeface="Georgia"/>
                <a:cs typeface="Georgia"/>
                <a:sym typeface="Georgia"/>
              </a:defRPr>
            </a:pPr>
            <a:endParaRPr lang="en-US" sz="3733" b="1" dirty="0"/>
          </a:p>
          <a:p>
            <a:pPr>
              <a:defRPr sz="2200" spc="0">
                <a:solidFill>
                  <a:srgbClr val="404040"/>
                </a:solidFill>
                <a:latin typeface="Georgia"/>
                <a:ea typeface="Georgia"/>
                <a:cs typeface="Georgia"/>
                <a:sym typeface="Georgia"/>
              </a:defRPr>
            </a:pPr>
            <a:endParaRPr lang="en-US" sz="3733" b="1" dirty="0"/>
          </a:p>
        </p:txBody>
      </p:sp>
      <p:sp>
        <p:nvSpPr>
          <p:cNvPr id="1190" name="TextBox 2"/>
          <p:cNvSpPr txBox="1"/>
          <p:nvPr/>
        </p:nvSpPr>
        <p:spPr>
          <a:xfrm>
            <a:off x="124230" y="6268088"/>
            <a:ext cx="319249" cy="5335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0957" tIns="60957" rIns="60957" bIns="60957">
            <a:spAutoFit/>
          </a:bodyPr>
          <a:lstStyle>
            <a:lvl1pPr>
              <a:defRPr sz="2000">
                <a:solidFill>
                  <a:srgbClr val="FFFFFF"/>
                </a:solidFill>
                <a:latin typeface="Georgia"/>
                <a:ea typeface="Georgia"/>
                <a:cs typeface="Georgia"/>
                <a:sym typeface="Georgia"/>
              </a:defRPr>
            </a:lvl1pPr>
          </a:lstStyle>
          <a:p>
            <a:r>
              <a:rPr lang="en-US" sz="2667" dirty="0"/>
              <a:t>3</a:t>
            </a:r>
            <a:endParaRPr sz="2667" dirty="0"/>
          </a:p>
        </p:txBody>
      </p:sp>
      <p:pic>
        <p:nvPicPr>
          <p:cNvPr id="6" name="Picture 2" descr="Communications materials – United Nations Sustainable Develop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4469" y="789000"/>
            <a:ext cx="5280000" cy="528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 action="ppaction://noaction"/>
          </p:cNvPr>
          <p:cNvPicPr>
            <a:picLocks noChangeAspect="1"/>
          </p:cNvPicPr>
          <p:nvPr/>
        </p:nvPicPr>
        <p:blipFill>
          <a:blip r:embed="rId4"/>
          <a:stretch>
            <a:fillRect/>
          </a:stretch>
        </p:blipFill>
        <p:spPr>
          <a:xfrm>
            <a:off x="11460314" y="6069001"/>
            <a:ext cx="732561" cy="732561"/>
          </a:xfrm>
          <a:prstGeom prst="rect">
            <a:avLst/>
          </a:prstGeom>
        </p:spPr>
      </p:pic>
    </p:spTree>
    <p:extLst>
      <p:ext uri="{BB962C8B-B14F-4D97-AF65-F5344CB8AC3E}">
        <p14:creationId xmlns:p14="http://schemas.microsoft.com/office/powerpoint/2010/main" val="872530895"/>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 name="Content Placeholder 2"/>
          <p:cNvSpPr txBox="1">
            <a:spLocks noGrp="1"/>
          </p:cNvSpPr>
          <p:nvPr>
            <p:ph type="body" idx="1"/>
          </p:nvPr>
        </p:nvSpPr>
        <p:spPr>
          <a:xfrm>
            <a:off x="545319" y="789001"/>
            <a:ext cx="5644815" cy="4700084"/>
          </a:xfrm>
          <a:prstGeom prst="rect">
            <a:avLst/>
          </a:prstGeom>
        </p:spPr>
        <p:txBody>
          <a:bodyPr>
            <a:normAutofit/>
          </a:bodyPr>
          <a:lstStyle/>
          <a:p>
            <a:pPr>
              <a:defRPr sz="2200" spc="0">
                <a:solidFill>
                  <a:srgbClr val="404040"/>
                </a:solidFill>
                <a:latin typeface="Georgia"/>
                <a:ea typeface="Georgia"/>
                <a:cs typeface="Georgia"/>
                <a:sym typeface="Georgia"/>
              </a:defRPr>
            </a:pPr>
            <a:r>
              <a:rPr lang="pl-PL" sz="3733" dirty="0"/>
              <a:t>Koliko ljudi u svijetu pati od gladi</a:t>
            </a:r>
            <a:r>
              <a:rPr lang="pl-PL" sz="3733" dirty="0" smtClean="0"/>
              <a:t>?</a:t>
            </a:r>
          </a:p>
          <a:p>
            <a:pPr>
              <a:defRPr sz="2200" spc="0">
                <a:solidFill>
                  <a:srgbClr val="404040"/>
                </a:solidFill>
                <a:latin typeface="Georgia"/>
                <a:ea typeface="Georgia"/>
                <a:cs typeface="Georgia"/>
                <a:sym typeface="Georgia"/>
              </a:defRPr>
            </a:pPr>
            <a:endParaRPr lang="en-US" sz="3733" dirty="0"/>
          </a:p>
          <a:p>
            <a:pPr marL="685783" indent="-685783">
              <a:buAutoNum type="alphaLcPeriod"/>
              <a:defRPr sz="2200" spc="0">
                <a:solidFill>
                  <a:srgbClr val="404040"/>
                </a:solidFill>
                <a:latin typeface="Georgia"/>
                <a:ea typeface="Georgia"/>
                <a:cs typeface="Georgia"/>
                <a:sym typeface="Georgia"/>
              </a:defRPr>
            </a:pPr>
            <a:r>
              <a:rPr lang="en-US" sz="3467" dirty="0"/>
              <a:t>1 </a:t>
            </a:r>
            <a:r>
              <a:rPr lang="hr-HR" sz="3467" dirty="0" smtClean="0"/>
              <a:t>od</a:t>
            </a:r>
            <a:r>
              <a:rPr lang="en-US" sz="3467" dirty="0" smtClean="0"/>
              <a:t> </a:t>
            </a:r>
            <a:r>
              <a:rPr lang="en-US" sz="3467" dirty="0"/>
              <a:t>10</a:t>
            </a:r>
          </a:p>
          <a:p>
            <a:pPr marL="685783" indent="-685783">
              <a:buAutoNum type="alphaLcPeriod"/>
              <a:defRPr sz="2200" spc="0">
                <a:solidFill>
                  <a:srgbClr val="404040"/>
                </a:solidFill>
                <a:latin typeface="Georgia"/>
                <a:ea typeface="Georgia"/>
                <a:cs typeface="Georgia"/>
                <a:sym typeface="Georgia"/>
              </a:defRPr>
            </a:pPr>
            <a:endParaRPr lang="en-US" sz="1067" dirty="0"/>
          </a:p>
          <a:p>
            <a:pPr marL="685783" indent="-685783">
              <a:buAutoNum type="alphaLcPeriod"/>
              <a:defRPr sz="2200" spc="0">
                <a:solidFill>
                  <a:srgbClr val="404040"/>
                </a:solidFill>
                <a:latin typeface="Georgia"/>
                <a:ea typeface="Georgia"/>
                <a:cs typeface="Georgia"/>
                <a:sym typeface="Georgia"/>
              </a:defRPr>
            </a:pPr>
            <a:r>
              <a:rPr lang="en-US" sz="3467" dirty="0"/>
              <a:t>1 </a:t>
            </a:r>
            <a:r>
              <a:rPr lang="hr-HR" sz="3467" dirty="0" smtClean="0"/>
              <a:t>od</a:t>
            </a:r>
            <a:r>
              <a:rPr lang="en-US" sz="3467" dirty="0" smtClean="0"/>
              <a:t> </a:t>
            </a:r>
            <a:r>
              <a:rPr lang="hr-HR" sz="3467" dirty="0" smtClean="0"/>
              <a:t>20</a:t>
            </a:r>
            <a:endParaRPr lang="en-US" sz="3467" dirty="0"/>
          </a:p>
          <a:p>
            <a:pPr marL="685783" indent="-685783">
              <a:buAutoNum type="alphaLcPeriod"/>
              <a:defRPr sz="2200" spc="0">
                <a:solidFill>
                  <a:srgbClr val="404040"/>
                </a:solidFill>
                <a:latin typeface="Georgia"/>
                <a:ea typeface="Georgia"/>
                <a:cs typeface="Georgia"/>
                <a:sym typeface="Georgia"/>
              </a:defRPr>
            </a:pPr>
            <a:endParaRPr lang="en-US" sz="1067" dirty="0"/>
          </a:p>
          <a:p>
            <a:pPr marL="685783" indent="-685783">
              <a:buAutoNum type="alphaLcPeriod"/>
              <a:defRPr sz="2200" spc="0">
                <a:solidFill>
                  <a:srgbClr val="404040"/>
                </a:solidFill>
                <a:latin typeface="Georgia"/>
                <a:ea typeface="Georgia"/>
                <a:cs typeface="Georgia"/>
                <a:sym typeface="Georgia"/>
              </a:defRPr>
            </a:pPr>
            <a:r>
              <a:rPr lang="en-US" sz="3467" dirty="0"/>
              <a:t>1 </a:t>
            </a:r>
            <a:r>
              <a:rPr lang="hr-HR" sz="3467" dirty="0" smtClean="0"/>
              <a:t>od</a:t>
            </a:r>
            <a:r>
              <a:rPr lang="en-US" sz="3467" dirty="0" smtClean="0"/>
              <a:t> </a:t>
            </a:r>
            <a:r>
              <a:rPr lang="hr-HR" sz="3467" dirty="0"/>
              <a:t>3</a:t>
            </a:r>
            <a:r>
              <a:rPr lang="en-US" sz="3467" dirty="0" smtClean="0"/>
              <a:t>0</a:t>
            </a:r>
            <a:endParaRPr lang="en-US" sz="3467" dirty="0"/>
          </a:p>
          <a:p>
            <a:pPr>
              <a:defRPr sz="2200" spc="0">
                <a:solidFill>
                  <a:srgbClr val="404040"/>
                </a:solidFill>
                <a:latin typeface="Georgia"/>
                <a:ea typeface="Georgia"/>
                <a:cs typeface="Georgia"/>
                <a:sym typeface="Georgia"/>
              </a:defRPr>
            </a:pPr>
            <a:endParaRPr lang="en-US" sz="3733" b="1" dirty="0"/>
          </a:p>
          <a:p>
            <a:pPr>
              <a:defRPr sz="2200" spc="0">
                <a:solidFill>
                  <a:srgbClr val="404040"/>
                </a:solidFill>
                <a:latin typeface="Georgia"/>
                <a:ea typeface="Georgia"/>
                <a:cs typeface="Georgia"/>
                <a:sym typeface="Georgia"/>
              </a:defRPr>
            </a:pPr>
            <a:endParaRPr lang="en-US" sz="3733" b="1" dirty="0"/>
          </a:p>
        </p:txBody>
      </p:sp>
      <p:sp>
        <p:nvSpPr>
          <p:cNvPr id="1190" name="TextBox 2"/>
          <p:cNvSpPr txBox="1"/>
          <p:nvPr/>
        </p:nvSpPr>
        <p:spPr>
          <a:xfrm>
            <a:off x="124230" y="6268088"/>
            <a:ext cx="319249" cy="5335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0957" tIns="60957" rIns="60957" bIns="60957">
            <a:spAutoFit/>
          </a:bodyPr>
          <a:lstStyle>
            <a:lvl1pPr>
              <a:defRPr sz="2000">
                <a:solidFill>
                  <a:srgbClr val="FFFFFF"/>
                </a:solidFill>
                <a:latin typeface="Georgia"/>
                <a:ea typeface="Georgia"/>
                <a:cs typeface="Georgia"/>
                <a:sym typeface="Georgia"/>
              </a:defRPr>
            </a:lvl1pPr>
          </a:lstStyle>
          <a:p>
            <a:r>
              <a:rPr lang="en-US" sz="2667" dirty="0"/>
              <a:t>3</a:t>
            </a:r>
            <a:endParaRPr sz="2667" dirty="0"/>
          </a:p>
        </p:txBody>
      </p:sp>
      <p:pic>
        <p:nvPicPr>
          <p:cNvPr id="5122" name="Picture 2" descr="Communications materials – United Nations Sustainable Develop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7865" y="789000"/>
            <a:ext cx="5280000" cy="528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hlinkClick r:id="" action="ppaction://noaction"/>
          </p:cNvPr>
          <p:cNvPicPr>
            <a:picLocks noChangeAspect="1"/>
          </p:cNvPicPr>
          <p:nvPr/>
        </p:nvPicPr>
        <p:blipFill>
          <a:blip r:embed="rId4"/>
          <a:stretch>
            <a:fillRect/>
          </a:stretch>
        </p:blipFill>
        <p:spPr>
          <a:xfrm>
            <a:off x="11460314" y="6069001"/>
            <a:ext cx="732561" cy="732561"/>
          </a:xfrm>
          <a:prstGeom prst="rect">
            <a:avLst/>
          </a:prstGeom>
        </p:spPr>
      </p:pic>
    </p:spTree>
    <p:extLst>
      <p:ext uri="{BB962C8B-B14F-4D97-AF65-F5344CB8AC3E}">
        <p14:creationId xmlns:p14="http://schemas.microsoft.com/office/powerpoint/2010/main" val="2317072709"/>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 name="Content Placeholder 2"/>
          <p:cNvSpPr txBox="1">
            <a:spLocks noGrp="1"/>
          </p:cNvSpPr>
          <p:nvPr>
            <p:ph type="body" idx="1"/>
          </p:nvPr>
        </p:nvSpPr>
        <p:spPr>
          <a:xfrm>
            <a:off x="545319" y="789001"/>
            <a:ext cx="5644815" cy="4700084"/>
          </a:xfrm>
          <a:prstGeom prst="rect">
            <a:avLst/>
          </a:prstGeom>
        </p:spPr>
        <p:txBody>
          <a:bodyPr>
            <a:normAutofit/>
          </a:bodyPr>
          <a:lstStyle/>
          <a:p>
            <a:pPr>
              <a:defRPr sz="2200" spc="0">
                <a:solidFill>
                  <a:srgbClr val="404040"/>
                </a:solidFill>
                <a:latin typeface="Georgia"/>
                <a:ea typeface="Georgia"/>
                <a:cs typeface="Georgia"/>
                <a:sym typeface="Georgia"/>
              </a:defRPr>
            </a:pPr>
            <a:r>
              <a:rPr lang="en-US" sz="3467" dirty="0"/>
              <a:t>Koji je </a:t>
            </a:r>
            <a:r>
              <a:rPr lang="en-US" sz="3467" dirty="0" err="1"/>
              <a:t>glavni</a:t>
            </a:r>
            <a:r>
              <a:rPr lang="en-US" sz="3467" dirty="0"/>
              <a:t> </a:t>
            </a:r>
            <a:r>
              <a:rPr lang="en-US" sz="3467" dirty="0" err="1"/>
              <a:t>uzrok</a:t>
            </a:r>
            <a:r>
              <a:rPr lang="en-US" sz="3467" dirty="0"/>
              <a:t> </a:t>
            </a:r>
            <a:r>
              <a:rPr lang="en-US" sz="3467" dirty="0" err="1"/>
              <a:t>smrti</a:t>
            </a:r>
            <a:r>
              <a:rPr lang="en-US" sz="3467" dirty="0"/>
              <a:t> </a:t>
            </a:r>
            <a:r>
              <a:rPr lang="en-US" sz="3467" dirty="0" err="1"/>
              <a:t>djece</a:t>
            </a:r>
            <a:r>
              <a:rPr lang="en-US" sz="3467" dirty="0"/>
              <a:t> od 5 </a:t>
            </a:r>
            <a:r>
              <a:rPr lang="en-US" sz="3467" dirty="0" err="1"/>
              <a:t>godina</a:t>
            </a:r>
            <a:r>
              <a:rPr lang="en-US" sz="3467" dirty="0"/>
              <a:t> </a:t>
            </a:r>
            <a:r>
              <a:rPr lang="en-US" sz="3467" dirty="0" err="1"/>
              <a:t>ili</a:t>
            </a:r>
            <a:r>
              <a:rPr lang="en-US" sz="3467" dirty="0"/>
              <a:t> </a:t>
            </a:r>
            <a:r>
              <a:rPr lang="en-US" sz="3467" dirty="0" err="1"/>
              <a:t>mlađe</a:t>
            </a:r>
            <a:r>
              <a:rPr lang="en-US" sz="3467" dirty="0"/>
              <a:t> u </a:t>
            </a:r>
            <a:r>
              <a:rPr lang="en-US" sz="3467" dirty="0" err="1"/>
              <a:t>zemljama</a:t>
            </a:r>
            <a:r>
              <a:rPr lang="en-US" sz="3467" dirty="0"/>
              <a:t> u </a:t>
            </a:r>
            <a:r>
              <a:rPr lang="en-US" sz="3467" dirty="0" err="1"/>
              <a:t>razvoju</a:t>
            </a:r>
            <a:r>
              <a:rPr lang="en-US" sz="3467" dirty="0"/>
              <a:t>?</a:t>
            </a:r>
          </a:p>
          <a:p>
            <a:pPr marL="685783" indent="-685783">
              <a:buAutoNum type="alphaLcPeriod"/>
              <a:defRPr sz="2200" spc="0">
                <a:solidFill>
                  <a:srgbClr val="404040"/>
                </a:solidFill>
                <a:latin typeface="Georgia"/>
                <a:ea typeface="Georgia"/>
                <a:cs typeface="Georgia"/>
                <a:sym typeface="Georgia"/>
              </a:defRPr>
            </a:pPr>
            <a:endParaRPr lang="en-US" sz="1067" dirty="0"/>
          </a:p>
          <a:p>
            <a:pPr marL="685783" indent="-685783">
              <a:buAutoNum type="alphaLcPeriod"/>
              <a:defRPr sz="2200" spc="0">
                <a:solidFill>
                  <a:srgbClr val="404040"/>
                </a:solidFill>
                <a:latin typeface="Georgia"/>
                <a:ea typeface="Georgia"/>
                <a:cs typeface="Georgia"/>
                <a:sym typeface="Georgia"/>
              </a:defRPr>
            </a:pPr>
            <a:r>
              <a:rPr lang="hr-HR" sz="3467" dirty="0" smtClean="0"/>
              <a:t>Pothranjenost</a:t>
            </a:r>
            <a:endParaRPr lang="en-US" sz="3467" dirty="0"/>
          </a:p>
          <a:p>
            <a:pPr marL="685783" indent="-685783">
              <a:buAutoNum type="alphaLcPeriod"/>
              <a:defRPr sz="2200" spc="0">
                <a:solidFill>
                  <a:srgbClr val="404040"/>
                </a:solidFill>
                <a:latin typeface="Georgia"/>
                <a:ea typeface="Georgia"/>
                <a:cs typeface="Georgia"/>
                <a:sym typeface="Georgia"/>
              </a:defRPr>
            </a:pPr>
            <a:endParaRPr lang="en-US" sz="1067" dirty="0"/>
          </a:p>
          <a:p>
            <a:pPr marL="685783" indent="-685783">
              <a:buAutoNum type="alphaLcPeriod"/>
              <a:defRPr sz="2200" spc="0">
                <a:solidFill>
                  <a:srgbClr val="404040"/>
                </a:solidFill>
                <a:latin typeface="Georgia"/>
                <a:ea typeface="Georgia"/>
                <a:cs typeface="Georgia"/>
                <a:sym typeface="Georgia"/>
              </a:defRPr>
            </a:pPr>
            <a:r>
              <a:rPr lang="hr-HR" sz="3467" dirty="0" smtClean="0"/>
              <a:t>Ratovi</a:t>
            </a:r>
            <a:endParaRPr lang="en-US" sz="3467" dirty="0"/>
          </a:p>
          <a:p>
            <a:pPr marL="685783" indent="-685783">
              <a:buAutoNum type="alphaLcPeriod"/>
              <a:defRPr sz="2200" spc="0">
                <a:solidFill>
                  <a:srgbClr val="404040"/>
                </a:solidFill>
                <a:latin typeface="Georgia"/>
                <a:ea typeface="Georgia"/>
                <a:cs typeface="Georgia"/>
                <a:sym typeface="Georgia"/>
              </a:defRPr>
            </a:pPr>
            <a:endParaRPr lang="en-US" sz="1200" dirty="0"/>
          </a:p>
          <a:p>
            <a:pPr marL="685783" indent="-685783">
              <a:buAutoNum type="alphaLcPeriod"/>
              <a:defRPr sz="2200" spc="0">
                <a:solidFill>
                  <a:srgbClr val="404040"/>
                </a:solidFill>
                <a:latin typeface="Georgia"/>
                <a:ea typeface="Georgia"/>
                <a:cs typeface="Georgia"/>
                <a:sym typeface="Georgia"/>
              </a:defRPr>
            </a:pPr>
            <a:r>
              <a:rPr lang="it-IT" sz="3467" dirty="0" err="1"/>
              <a:t>Zarazne</a:t>
            </a:r>
            <a:r>
              <a:rPr lang="it-IT" sz="3467" dirty="0"/>
              <a:t> </a:t>
            </a:r>
            <a:r>
              <a:rPr lang="it-IT" sz="3467" dirty="0" err="1"/>
              <a:t>bolesti</a:t>
            </a:r>
            <a:r>
              <a:rPr lang="it-IT" sz="3467" dirty="0"/>
              <a:t>, </a:t>
            </a:r>
            <a:r>
              <a:rPr lang="it-IT" sz="3467" dirty="0" err="1"/>
              <a:t>npr</a:t>
            </a:r>
            <a:r>
              <a:rPr lang="it-IT" sz="3467" dirty="0"/>
              <a:t>. </a:t>
            </a:r>
            <a:r>
              <a:rPr lang="it-IT" sz="3467" dirty="0" err="1"/>
              <a:t>kolera</a:t>
            </a:r>
            <a:r>
              <a:rPr lang="it-IT" sz="3467" dirty="0"/>
              <a:t>, </a:t>
            </a:r>
            <a:r>
              <a:rPr lang="hr-HR" sz="3467" dirty="0" smtClean="0"/>
              <a:t>ospice</a:t>
            </a:r>
            <a:endParaRPr lang="en-US" sz="3467" dirty="0"/>
          </a:p>
          <a:p>
            <a:pPr>
              <a:defRPr sz="2200" spc="0">
                <a:solidFill>
                  <a:srgbClr val="404040"/>
                </a:solidFill>
                <a:latin typeface="Georgia"/>
                <a:ea typeface="Georgia"/>
                <a:cs typeface="Georgia"/>
                <a:sym typeface="Georgia"/>
              </a:defRPr>
            </a:pPr>
            <a:endParaRPr lang="en-US" sz="3733" b="1" dirty="0"/>
          </a:p>
          <a:p>
            <a:pPr>
              <a:defRPr sz="2200" spc="0">
                <a:solidFill>
                  <a:srgbClr val="404040"/>
                </a:solidFill>
                <a:latin typeface="Georgia"/>
                <a:ea typeface="Georgia"/>
                <a:cs typeface="Georgia"/>
                <a:sym typeface="Georgia"/>
              </a:defRPr>
            </a:pPr>
            <a:endParaRPr lang="en-US" sz="3733" b="1" dirty="0"/>
          </a:p>
        </p:txBody>
      </p:sp>
      <p:sp>
        <p:nvSpPr>
          <p:cNvPr id="1190" name="TextBox 2"/>
          <p:cNvSpPr txBox="1"/>
          <p:nvPr/>
        </p:nvSpPr>
        <p:spPr>
          <a:xfrm>
            <a:off x="124230" y="6268088"/>
            <a:ext cx="319249" cy="5335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0957" tIns="60957" rIns="60957" bIns="60957">
            <a:spAutoFit/>
          </a:bodyPr>
          <a:lstStyle>
            <a:lvl1pPr>
              <a:defRPr sz="2000">
                <a:solidFill>
                  <a:srgbClr val="FFFFFF"/>
                </a:solidFill>
                <a:latin typeface="Georgia"/>
                <a:ea typeface="Georgia"/>
                <a:cs typeface="Georgia"/>
                <a:sym typeface="Georgia"/>
              </a:defRPr>
            </a:lvl1pPr>
          </a:lstStyle>
          <a:p>
            <a:r>
              <a:rPr lang="en-US" sz="2667" dirty="0"/>
              <a:t>3</a:t>
            </a:r>
            <a:endParaRPr sz="2667" dirty="0"/>
          </a:p>
        </p:txBody>
      </p:sp>
      <p:pic>
        <p:nvPicPr>
          <p:cNvPr id="7" name="Picture 6"/>
          <p:cNvPicPr>
            <a:picLocks/>
          </p:cNvPicPr>
          <p:nvPr/>
        </p:nvPicPr>
        <p:blipFill>
          <a:blip r:embed="rId3">
            <a:extLst>
              <a:ext uri="{28A0092B-C50C-407E-A947-70E740481C1C}">
                <a14:useLocalDpi xmlns:a14="http://schemas.microsoft.com/office/drawing/2010/main" val="0"/>
              </a:ext>
            </a:extLst>
          </a:blip>
          <a:stretch>
            <a:fillRect/>
          </a:stretch>
        </p:blipFill>
        <p:spPr>
          <a:xfrm>
            <a:off x="6190133" y="789000"/>
            <a:ext cx="5280000" cy="5280000"/>
          </a:xfrm>
          <a:prstGeom prst="rect">
            <a:avLst/>
          </a:prstGeom>
        </p:spPr>
      </p:pic>
      <p:pic>
        <p:nvPicPr>
          <p:cNvPr id="6" name="Picture 5">
            <a:hlinkClick r:id="" action="ppaction://noaction"/>
          </p:cNvPr>
          <p:cNvPicPr>
            <a:picLocks noChangeAspect="1"/>
          </p:cNvPicPr>
          <p:nvPr/>
        </p:nvPicPr>
        <p:blipFill>
          <a:blip r:embed="rId4"/>
          <a:stretch>
            <a:fillRect/>
          </a:stretch>
        </p:blipFill>
        <p:spPr>
          <a:xfrm>
            <a:off x="11460314" y="6069001"/>
            <a:ext cx="732561" cy="732561"/>
          </a:xfrm>
          <a:prstGeom prst="rect">
            <a:avLst/>
          </a:prstGeom>
        </p:spPr>
      </p:pic>
    </p:spTree>
    <p:extLst>
      <p:ext uri="{BB962C8B-B14F-4D97-AF65-F5344CB8AC3E}">
        <p14:creationId xmlns:p14="http://schemas.microsoft.com/office/powerpoint/2010/main" val="2852912462"/>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 name="Content Placeholder 2"/>
          <p:cNvSpPr txBox="1">
            <a:spLocks noGrp="1"/>
          </p:cNvSpPr>
          <p:nvPr>
            <p:ph type="body" idx="1"/>
          </p:nvPr>
        </p:nvSpPr>
        <p:spPr>
          <a:xfrm>
            <a:off x="545319" y="789001"/>
            <a:ext cx="5644815" cy="4700084"/>
          </a:xfrm>
          <a:prstGeom prst="rect">
            <a:avLst/>
          </a:prstGeom>
        </p:spPr>
        <p:txBody>
          <a:bodyPr>
            <a:normAutofit/>
          </a:bodyPr>
          <a:lstStyle/>
          <a:p>
            <a:pPr>
              <a:defRPr sz="2200" spc="0">
                <a:solidFill>
                  <a:srgbClr val="404040"/>
                </a:solidFill>
                <a:latin typeface="Georgia"/>
                <a:ea typeface="Georgia"/>
                <a:cs typeface="Georgia"/>
                <a:sym typeface="Georgia"/>
              </a:defRPr>
            </a:pPr>
            <a:r>
              <a:rPr lang="en-US" sz="3733" dirty="0" err="1"/>
              <a:t>Koliko</a:t>
            </a:r>
            <a:r>
              <a:rPr lang="en-US" sz="3733" dirty="0"/>
              <a:t> je </a:t>
            </a:r>
            <a:r>
              <a:rPr lang="en-US" sz="3733" dirty="0" err="1"/>
              <a:t>djece</a:t>
            </a:r>
            <a:r>
              <a:rPr lang="en-US" sz="3733" dirty="0"/>
              <a:t> </a:t>
            </a:r>
            <a:r>
              <a:rPr lang="en-US" sz="3733" dirty="0" err="1"/>
              <a:t>diljem</a:t>
            </a:r>
            <a:r>
              <a:rPr lang="en-US" sz="3733" dirty="0"/>
              <a:t> </a:t>
            </a:r>
            <a:r>
              <a:rPr lang="en-US" sz="3733" dirty="0" err="1"/>
              <a:t>svijeta</a:t>
            </a:r>
            <a:r>
              <a:rPr lang="en-US" sz="3733" dirty="0"/>
              <a:t> </a:t>
            </a:r>
            <a:r>
              <a:rPr lang="en-US" sz="3733" dirty="0" err="1"/>
              <a:t>prisiljeno</a:t>
            </a:r>
            <a:r>
              <a:rPr lang="en-US" sz="3733" dirty="0"/>
              <a:t> </a:t>
            </a:r>
            <a:r>
              <a:rPr lang="en-US" sz="3733" dirty="0" err="1"/>
              <a:t>raditi</a:t>
            </a:r>
            <a:r>
              <a:rPr lang="en-US" sz="3733" dirty="0" smtClean="0"/>
              <a:t>?</a:t>
            </a:r>
            <a:endParaRPr lang="hr-HR" sz="3733" dirty="0" smtClean="0"/>
          </a:p>
          <a:p>
            <a:pPr>
              <a:defRPr sz="2200" spc="0">
                <a:solidFill>
                  <a:srgbClr val="404040"/>
                </a:solidFill>
                <a:latin typeface="Georgia"/>
                <a:ea typeface="Georgia"/>
                <a:cs typeface="Georgia"/>
                <a:sym typeface="Georgia"/>
              </a:defRPr>
            </a:pPr>
            <a:endParaRPr lang="en-US" sz="3733" dirty="0"/>
          </a:p>
          <a:p>
            <a:pPr marL="685783" indent="-685783">
              <a:buAutoNum type="alphaLcPeriod"/>
              <a:defRPr sz="2200" spc="0">
                <a:solidFill>
                  <a:srgbClr val="404040"/>
                </a:solidFill>
                <a:latin typeface="Georgia"/>
                <a:ea typeface="Georgia"/>
                <a:cs typeface="Georgia"/>
                <a:sym typeface="Georgia"/>
              </a:defRPr>
            </a:pPr>
            <a:r>
              <a:rPr lang="en-US" sz="3467" dirty="0"/>
              <a:t>1 </a:t>
            </a:r>
            <a:r>
              <a:rPr lang="hr-HR" sz="3467" dirty="0" smtClean="0"/>
              <a:t>od</a:t>
            </a:r>
            <a:r>
              <a:rPr lang="en-US" sz="3467" dirty="0" smtClean="0"/>
              <a:t> </a:t>
            </a:r>
            <a:r>
              <a:rPr lang="hr-HR" sz="3467" dirty="0" smtClean="0"/>
              <a:t>21</a:t>
            </a:r>
            <a:endParaRPr lang="en-US" sz="3467" dirty="0"/>
          </a:p>
          <a:p>
            <a:pPr marL="685783" indent="-685783">
              <a:buAutoNum type="alphaLcPeriod"/>
              <a:defRPr sz="2200" spc="0">
                <a:solidFill>
                  <a:srgbClr val="404040"/>
                </a:solidFill>
                <a:latin typeface="Georgia"/>
                <a:ea typeface="Georgia"/>
                <a:cs typeface="Georgia"/>
                <a:sym typeface="Georgia"/>
              </a:defRPr>
            </a:pPr>
            <a:endParaRPr lang="en-US" sz="1067" dirty="0"/>
          </a:p>
          <a:p>
            <a:pPr marL="685783" indent="-685783">
              <a:buAutoNum type="alphaLcPeriod"/>
              <a:defRPr sz="2200" spc="0">
                <a:solidFill>
                  <a:srgbClr val="404040"/>
                </a:solidFill>
                <a:latin typeface="Georgia"/>
                <a:ea typeface="Georgia"/>
                <a:cs typeface="Georgia"/>
                <a:sym typeface="Georgia"/>
              </a:defRPr>
            </a:pPr>
            <a:r>
              <a:rPr lang="en-US" sz="3467" dirty="0"/>
              <a:t>1 </a:t>
            </a:r>
            <a:r>
              <a:rPr lang="hr-HR" sz="3467" dirty="0" smtClean="0"/>
              <a:t>od</a:t>
            </a:r>
            <a:r>
              <a:rPr lang="en-US" sz="3467" dirty="0" smtClean="0"/>
              <a:t> 1</a:t>
            </a:r>
            <a:r>
              <a:rPr lang="hr-HR" sz="3467" dirty="0" smtClean="0"/>
              <a:t>4</a:t>
            </a:r>
            <a:endParaRPr lang="en-US" sz="3467" dirty="0"/>
          </a:p>
          <a:p>
            <a:pPr marL="685783" indent="-685783">
              <a:buAutoNum type="alphaLcPeriod"/>
              <a:defRPr sz="2200" spc="0">
                <a:solidFill>
                  <a:srgbClr val="404040"/>
                </a:solidFill>
                <a:latin typeface="Georgia"/>
                <a:ea typeface="Georgia"/>
                <a:cs typeface="Georgia"/>
                <a:sym typeface="Georgia"/>
              </a:defRPr>
            </a:pPr>
            <a:endParaRPr lang="en-US" sz="1067" dirty="0"/>
          </a:p>
          <a:p>
            <a:pPr marL="685783" indent="-685783">
              <a:buAutoNum type="alphaLcPeriod"/>
              <a:defRPr sz="2200" spc="0">
                <a:solidFill>
                  <a:srgbClr val="404040"/>
                </a:solidFill>
                <a:latin typeface="Georgia"/>
                <a:ea typeface="Georgia"/>
                <a:cs typeface="Georgia"/>
                <a:sym typeface="Georgia"/>
              </a:defRPr>
            </a:pPr>
            <a:r>
              <a:rPr lang="en-US" sz="3467" dirty="0"/>
              <a:t>1 </a:t>
            </a:r>
            <a:r>
              <a:rPr lang="hr-HR" sz="3467" dirty="0" smtClean="0"/>
              <a:t>od</a:t>
            </a:r>
            <a:r>
              <a:rPr lang="en-US" sz="3467" dirty="0" smtClean="0"/>
              <a:t> </a:t>
            </a:r>
            <a:r>
              <a:rPr lang="en-US" sz="3467" dirty="0"/>
              <a:t>7</a:t>
            </a:r>
          </a:p>
          <a:p>
            <a:pPr>
              <a:defRPr sz="2200" spc="0">
                <a:solidFill>
                  <a:srgbClr val="404040"/>
                </a:solidFill>
                <a:latin typeface="Georgia"/>
                <a:ea typeface="Georgia"/>
                <a:cs typeface="Georgia"/>
                <a:sym typeface="Georgia"/>
              </a:defRPr>
            </a:pPr>
            <a:endParaRPr lang="en-US" sz="3733" b="1" dirty="0"/>
          </a:p>
          <a:p>
            <a:pPr>
              <a:defRPr sz="2200" spc="0">
                <a:solidFill>
                  <a:srgbClr val="404040"/>
                </a:solidFill>
                <a:latin typeface="Georgia"/>
                <a:ea typeface="Georgia"/>
                <a:cs typeface="Georgia"/>
                <a:sym typeface="Georgia"/>
              </a:defRPr>
            </a:pPr>
            <a:endParaRPr lang="en-US" sz="3733" b="1" dirty="0"/>
          </a:p>
        </p:txBody>
      </p:sp>
      <p:sp>
        <p:nvSpPr>
          <p:cNvPr id="1190" name="TextBox 2"/>
          <p:cNvSpPr txBox="1"/>
          <p:nvPr/>
        </p:nvSpPr>
        <p:spPr>
          <a:xfrm>
            <a:off x="124230" y="6268088"/>
            <a:ext cx="319249" cy="5335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0957" tIns="60957" rIns="60957" bIns="60957">
            <a:spAutoFit/>
          </a:bodyPr>
          <a:lstStyle>
            <a:lvl1pPr>
              <a:defRPr sz="2000">
                <a:solidFill>
                  <a:srgbClr val="FFFFFF"/>
                </a:solidFill>
                <a:latin typeface="Georgia"/>
                <a:ea typeface="Georgia"/>
                <a:cs typeface="Georgia"/>
                <a:sym typeface="Georgia"/>
              </a:defRPr>
            </a:lvl1pPr>
          </a:lstStyle>
          <a:p>
            <a:r>
              <a:rPr lang="en-US" sz="2667" dirty="0"/>
              <a:t>3</a:t>
            </a:r>
            <a:endParaRPr sz="2667" dirty="0"/>
          </a:p>
        </p:txBody>
      </p:sp>
      <p:pic>
        <p:nvPicPr>
          <p:cNvPr id="6146" name="Picture 2" descr="Communications materials – United Nations Sustainable Develop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0133" y="789000"/>
            <a:ext cx="5280000" cy="528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hlinkClick r:id="" action="ppaction://noaction"/>
          </p:cNvPr>
          <p:cNvPicPr>
            <a:picLocks noChangeAspect="1"/>
          </p:cNvPicPr>
          <p:nvPr/>
        </p:nvPicPr>
        <p:blipFill>
          <a:blip r:embed="rId4"/>
          <a:stretch>
            <a:fillRect/>
          </a:stretch>
        </p:blipFill>
        <p:spPr>
          <a:xfrm>
            <a:off x="11459440" y="6125440"/>
            <a:ext cx="732561" cy="732561"/>
          </a:xfrm>
          <a:prstGeom prst="rect">
            <a:avLst/>
          </a:prstGeom>
        </p:spPr>
      </p:pic>
    </p:spTree>
    <p:extLst>
      <p:ext uri="{BB962C8B-B14F-4D97-AF65-F5344CB8AC3E}">
        <p14:creationId xmlns:p14="http://schemas.microsoft.com/office/powerpoint/2010/main" val="873231568"/>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12005</TotalTime>
  <Words>3004</Words>
  <Application>Microsoft Office PowerPoint</Application>
  <PresentationFormat>Široki zaslon</PresentationFormat>
  <Paragraphs>382</Paragraphs>
  <Slides>31</Slides>
  <Notes>21</Notes>
  <HiddenSlides>0</HiddenSlides>
  <MMClips>0</MMClips>
  <ScaleCrop>false</ScaleCrop>
  <HeadingPairs>
    <vt:vector size="6" baseType="variant">
      <vt:variant>
        <vt:lpstr>Korišteni fontovi</vt:lpstr>
      </vt:variant>
      <vt:variant>
        <vt:i4>15</vt:i4>
      </vt:variant>
      <vt:variant>
        <vt:lpstr>Tema</vt:lpstr>
      </vt:variant>
      <vt:variant>
        <vt:i4>3</vt:i4>
      </vt:variant>
      <vt:variant>
        <vt:lpstr>Naslovi slajdova</vt:lpstr>
      </vt:variant>
      <vt:variant>
        <vt:i4>31</vt:i4>
      </vt:variant>
    </vt:vector>
  </HeadingPairs>
  <TitlesOfParts>
    <vt:vector size="49" baseType="lpstr">
      <vt:lpstr>Arial</vt:lpstr>
      <vt:lpstr>Bahnschrift</vt:lpstr>
      <vt:lpstr>Bahnschrift Light</vt:lpstr>
      <vt:lpstr>Bahnschrift Light SemiCondensed</vt:lpstr>
      <vt:lpstr>Bahnschrift SemiLight Condensed</vt:lpstr>
      <vt:lpstr>Baskerville Old Face</vt:lpstr>
      <vt:lpstr>Calibri</vt:lpstr>
      <vt:lpstr>Calibri Light</vt:lpstr>
      <vt:lpstr>Corbel</vt:lpstr>
      <vt:lpstr>Geller Headline</vt:lpstr>
      <vt:lpstr>Geller Text Regular</vt:lpstr>
      <vt:lpstr>Georgia</vt:lpstr>
      <vt:lpstr>Gill Sans MT</vt:lpstr>
      <vt:lpstr>Helvetica</vt:lpstr>
      <vt:lpstr>Impact</vt:lpstr>
      <vt:lpstr>Θέμα του Office</vt:lpstr>
      <vt:lpstr>1_Θέμα του Office</vt:lpstr>
      <vt:lpstr>Badge</vt:lpstr>
      <vt:lpstr>Obrazovanje za održivi razvoj: Održivost u našim školama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ΜΑΡΙΑ ΜΠΑΛΑΣΚΑ</dc:creator>
  <cp:lastModifiedBy>Vesna Car</cp:lastModifiedBy>
  <cp:revision>242</cp:revision>
  <dcterms:created xsi:type="dcterms:W3CDTF">2022-02-28T09:04:15Z</dcterms:created>
  <dcterms:modified xsi:type="dcterms:W3CDTF">2024-02-22T23:17:49Z</dcterms:modified>
</cp:coreProperties>
</file>