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3"/>
  </p:notesMasterIdLst>
  <p:handoutMasterIdLst>
    <p:handoutMasterId r:id="rId14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84" d="100"/>
          <a:sy n="84" d="100"/>
        </p:scale>
        <p:origin x="581" y="8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4/25/2020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4/25/2020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4/25/2020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4/25/2020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4/25/2020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4/25/2020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4/25/2020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SABIRNI LOGOR </a:t>
            </a:r>
            <a:br>
              <a:rPr lang="hr-HR" dirty="0"/>
            </a:br>
            <a:r>
              <a:rPr lang="hr-HR" dirty="0"/>
              <a:t>JASENOVAC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/>
              <a:t>MARIJA ŠKRTIĆ</a:t>
            </a:r>
          </a:p>
          <a:p>
            <a:pPr algn="r"/>
            <a:r>
              <a:rPr lang="hr-HR" dirty="0"/>
              <a:t>8. RAZRED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ŠTO JE SABIRNI LOGOR?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852" y="1988840"/>
            <a:ext cx="9751060" cy="4267200"/>
          </a:xfrm>
        </p:spPr>
        <p:txBody>
          <a:bodyPr/>
          <a:lstStyle/>
          <a:p>
            <a:r>
              <a:rPr lang="hr-HR" dirty="0"/>
              <a:t>mjesta zatočenja, prisilnog rada i ubojstva velikog broja </a:t>
            </a:r>
          </a:p>
          <a:p>
            <a:pPr marL="0" indent="0">
              <a:buNone/>
            </a:pPr>
            <a:r>
              <a:rPr lang="hr-HR" dirty="0"/>
              <a:t>Srba, Židova, Roma i Hrvata</a:t>
            </a:r>
          </a:p>
          <a:p>
            <a:r>
              <a:rPr lang="hr-HR" dirty="0"/>
              <a:t>nastali kao rezultat politike rasne i nacionalne isključivosti u Nezavisnoj Državi Hrvatskoj</a:t>
            </a:r>
          </a:p>
          <a:p>
            <a:r>
              <a:rPr lang="hr-HR" dirty="0"/>
              <a:t>Auschwitz (sabirni logor u Poljskoj)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788" y="3645024"/>
            <a:ext cx="1807468" cy="2760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740" y="908720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2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SABIRNI LOGOR JASENOVAC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6A3A20"/>
              </a:buClr>
            </a:pPr>
            <a:r>
              <a:rPr lang="pl-PL" dirty="0">
                <a:solidFill>
                  <a:srgbClr val="6A3A20"/>
                </a:solidFill>
              </a:rPr>
              <a:t>najveći sabirni i radni logor u NDH</a:t>
            </a:r>
          </a:p>
          <a:p>
            <a:pPr marL="0" lvl="0" indent="0">
              <a:buClr>
                <a:srgbClr val="6A3A20"/>
              </a:buClr>
              <a:buNone/>
            </a:pPr>
            <a:r>
              <a:rPr lang="pl-PL" dirty="0">
                <a:solidFill>
                  <a:srgbClr val="6A3A20"/>
                </a:solidFill>
              </a:rPr>
              <a:t>                  </a:t>
            </a:r>
            <a:r>
              <a:rPr lang="pl-PL" dirty="0">
                <a:solidFill>
                  <a:srgbClr val="6A3A20"/>
                </a:solidFill>
                <a:sym typeface="Wingdings" panose="05000000000000000000" pitchFamily="2" charset="2"/>
              </a:rPr>
              <a:t> kasnije u SFR Jugoslaviji</a:t>
            </a:r>
          </a:p>
          <a:p>
            <a:pPr lvl="0">
              <a:buClr>
                <a:srgbClr val="6A3A20"/>
              </a:buClr>
            </a:pPr>
            <a:r>
              <a:rPr lang="pl-PL" dirty="0">
                <a:solidFill>
                  <a:srgbClr val="6A3A20"/>
                </a:solidFill>
                <a:sym typeface="Wingdings" panose="05000000000000000000" pitchFamily="2" charset="2"/>
              </a:rPr>
              <a:t> </a:t>
            </a:r>
            <a:r>
              <a:rPr lang="hr-HR" dirty="0">
                <a:solidFill>
                  <a:srgbClr val="6A3A20"/>
                </a:solidFill>
              </a:rPr>
              <a:t>tijekom komunističke vladavine u Hrvatskoj se nije o Jasenovcu provelo nikakvo znanstveno istraživanje</a:t>
            </a:r>
          </a:p>
          <a:p>
            <a:pPr marL="0" lvl="0" indent="0">
              <a:buClr>
                <a:srgbClr val="6A3A20"/>
              </a:buClr>
              <a:buNone/>
            </a:pPr>
            <a:r>
              <a:rPr lang="hr-HR" dirty="0">
                <a:solidFill>
                  <a:srgbClr val="6A3A20"/>
                </a:solidFill>
              </a:rPr>
              <a:t>                 </a:t>
            </a:r>
            <a:r>
              <a:rPr lang="hr-HR" dirty="0">
                <a:solidFill>
                  <a:srgbClr val="6A3A20"/>
                </a:solidFill>
                <a:sym typeface="Wingdings" panose="05000000000000000000" pitchFamily="2" charset="2"/>
              </a:rPr>
              <a:t>Franjo Tuđman je jedini htio progovoriti o toj temi, ali je završio u zatvoru</a:t>
            </a:r>
          </a:p>
          <a:p>
            <a:pPr>
              <a:buClr>
                <a:srgbClr val="6A3A20"/>
              </a:buClr>
            </a:pPr>
            <a:r>
              <a:rPr lang="hr-HR" dirty="0">
                <a:solidFill>
                  <a:srgbClr val="6A3A20"/>
                </a:solidFill>
              </a:rPr>
              <a:t> sačinjavalo je nekoliko logora </a:t>
            </a:r>
          </a:p>
          <a:p>
            <a:pPr marL="0" indent="0">
              <a:buClr>
                <a:srgbClr val="6A3A20"/>
              </a:buClr>
              <a:buNone/>
            </a:pPr>
            <a:r>
              <a:rPr lang="hr-HR" dirty="0">
                <a:solidFill>
                  <a:srgbClr val="6A3A20"/>
                </a:solidFill>
              </a:rPr>
              <a:t>                  </a:t>
            </a:r>
            <a:r>
              <a:rPr lang="hr-HR" dirty="0">
                <a:solidFill>
                  <a:srgbClr val="6A3A20"/>
                </a:solidFill>
                <a:sym typeface="Wingdings" panose="05000000000000000000" pitchFamily="2" charset="2"/>
              </a:rPr>
              <a:t>na većoj ili manjoj udaljenosti od Jasenovca</a:t>
            </a:r>
            <a:endParaRPr lang="hr-HR" dirty="0">
              <a:solidFill>
                <a:srgbClr val="6A3A20"/>
              </a:solidFill>
            </a:endParaRPr>
          </a:p>
          <a:p>
            <a:pPr>
              <a:buClr>
                <a:srgbClr val="6A3A20"/>
              </a:buClr>
            </a:pPr>
            <a:endParaRPr lang="pl-PL" dirty="0">
              <a:solidFill>
                <a:srgbClr val="6A3A20"/>
              </a:solidFill>
              <a:sym typeface="Wingdings" panose="05000000000000000000" pitchFamily="2" charset="2"/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668" y="695402"/>
            <a:ext cx="2880320" cy="206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1124744"/>
            <a:ext cx="9751060" cy="4267200"/>
          </a:xfrm>
        </p:spPr>
        <p:txBody>
          <a:bodyPr/>
          <a:lstStyle/>
          <a:p>
            <a:r>
              <a:rPr lang="hr-HR" dirty="0"/>
              <a:t>neprekidno djelovao kroz cijelo vrijeme postojanja NDH</a:t>
            </a:r>
          </a:p>
          <a:p>
            <a:r>
              <a:rPr lang="hr-HR" dirty="0"/>
              <a:t>blaženik Alojzije Stepinac osudio je postojanje ovog logora i svih njemu sličnih</a:t>
            </a:r>
          </a:p>
          <a:p>
            <a:r>
              <a:rPr lang="hr-HR" dirty="0"/>
              <a:t>Ante Pavelić:  </a:t>
            </a:r>
            <a:r>
              <a:rPr lang="hr-HR" i="1" dirty="0"/>
              <a:t>"Ovo je sramotna ljaga i zločin, koji vapi u nebo za osvetom, kao što je i čitav jasenovački logor sramotna ljaga za Nezavisnu Državu Hrvatsku. Čitava javnost, a napose rodbina ubijenih traži zadovoljštinu, odštetu, izvođenje krvnika pred sud. Oni su najveća nesreća Hrvatske!”.</a:t>
            </a:r>
          </a:p>
          <a:p>
            <a:pPr marL="0" indent="0">
              <a:buNone/>
            </a:pPr>
            <a:endParaRPr lang="hr-HR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28" y="4149080"/>
            <a:ext cx="4293139" cy="25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SVJEDOČANSTVO: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radni logor okružen bodljikavom žicom visokom 5 m</a:t>
            </a:r>
          </a:p>
          <a:p>
            <a:r>
              <a:rPr lang="hr-HR" dirty="0"/>
              <a:t> logoraše se nemilice iskorištavalo za rad</a:t>
            </a:r>
          </a:p>
          <a:p>
            <a:r>
              <a:rPr lang="hr-HR" dirty="0"/>
              <a:t>logorske vlasti su odoka određivale kada je logoraš nešto prekršio</a:t>
            </a:r>
          </a:p>
          <a:p>
            <a:pPr marL="0" indent="0">
              <a:buNone/>
            </a:pPr>
            <a:r>
              <a:rPr lang="hr-HR" dirty="0"/>
              <a:t>                 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prema svojoj prosudbi mogu ubiti bilo kojeg logoraša</a:t>
            </a:r>
          </a:p>
          <a:p>
            <a:r>
              <a:rPr lang="pl-PL" dirty="0"/>
              <a:t>hrana je bila nedovoljna za tako naporni rad</a:t>
            </a:r>
          </a:p>
          <a:p>
            <a:pPr marL="0" indent="0">
              <a:buNone/>
            </a:pPr>
            <a:r>
              <a:rPr lang="hr-HR" dirty="0"/>
              <a:t>Visokopozicionirani dužnosnik logora je na suđenju priznao ubojstvo 63 djece.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84" y="548680"/>
            <a:ext cx="3541477" cy="22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KRAJ LOGORA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 do temelja srušen i spaljen</a:t>
            </a:r>
          </a:p>
          <a:p>
            <a:pPr marL="0" indent="0">
              <a:buNone/>
            </a:pPr>
            <a:r>
              <a:rPr lang="hr-HR" dirty="0"/>
              <a:t>                 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kako bi se prikrili svi tragovi zločina</a:t>
            </a:r>
          </a:p>
          <a:p>
            <a:pPr marL="0" indent="0">
              <a:buNone/>
            </a:pPr>
            <a:r>
              <a:rPr lang="hr-HR" dirty="0"/>
              <a:t>Dio posljednjih muških zatočenika odlučio se na pokušaj proboja iz logora. Od njih 600 proboj je preživjelo 106 zatočenika.</a:t>
            </a:r>
          </a:p>
          <a:p>
            <a:pPr marL="0" indent="0">
              <a:buNone/>
            </a:pPr>
            <a:r>
              <a:rPr lang="hr-HR" dirty="0"/>
              <a:t>Skoro više od pola stoljeća logor je bilo tajna za koju je znao samo vrh vlasti, osoblje logora, okolni stanovnici i obitelji preživjelih logoraša.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604" y="188640"/>
            <a:ext cx="4080988" cy="26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BROJ ŽRTAVA (demografska istraživanja)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stradalo oko 83.000 osoba</a:t>
            </a:r>
          </a:p>
          <a:p>
            <a:pPr marL="0" indent="0">
              <a:buNone/>
            </a:pPr>
            <a:r>
              <a:rPr lang="hr-HR" dirty="0"/>
              <a:t>             </a:t>
            </a:r>
            <a:r>
              <a:rPr lang="hr-HR" dirty="0">
                <a:sym typeface="Wingdings" panose="05000000000000000000" pitchFamily="2" charset="2"/>
              </a:rPr>
              <a:t>između 45 i 52 tisuće Srba</a:t>
            </a: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             </a:t>
            </a:r>
            <a:r>
              <a:rPr lang="it-IT" dirty="0">
                <a:sym typeface="Wingdings" panose="05000000000000000000" pitchFamily="2" charset="2"/>
              </a:rPr>
              <a:t>12 tisuća Hrvata i Muslimana</a:t>
            </a:r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             </a:t>
            </a:r>
            <a:r>
              <a:rPr lang="it-IT" dirty="0">
                <a:sym typeface="Wingdings" panose="05000000000000000000" pitchFamily="2" charset="2"/>
              </a:rPr>
              <a:t>13 tisuća Židova </a:t>
            </a:r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              </a:t>
            </a:r>
            <a:r>
              <a:rPr lang="it-IT" dirty="0">
                <a:sym typeface="Wingdings" panose="05000000000000000000" pitchFamily="2" charset="2"/>
              </a:rPr>
              <a:t> 10 tisuća Roma</a:t>
            </a:r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Procjene nisu  opovrgnute nikakvim znanstveno utemeljenim argumentima.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324" y="3356992"/>
            <a:ext cx="6749976" cy="18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KAMENI CVIJET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97868" y="1988840"/>
            <a:ext cx="9696003" cy="711200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spomenik posvećen svim žrtvama koje su stradale od strane ustaša u sabirnom logoru Jasenovac tijekom Drugog svjetskog rata</a:t>
            </a:r>
          </a:p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85900" y="3356992"/>
            <a:ext cx="4773956" cy="355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u="sng" dirty="0"/>
              <a:t>Filmovi</a:t>
            </a:r>
          </a:p>
          <a:p>
            <a:r>
              <a:rPr lang="hr-HR" sz="2000" dirty="0"/>
              <a:t>Jasenovac, dokumentarni film</a:t>
            </a:r>
          </a:p>
          <a:p>
            <a:r>
              <a:rPr lang="hr-HR" sz="2000" dirty="0"/>
              <a:t>Deveti krug, igrani film</a:t>
            </a:r>
          </a:p>
          <a:p>
            <a:r>
              <a:rPr lang="hr-HR" sz="2000" dirty="0"/>
              <a:t>Jasenovac – istina, dokumentarni film</a:t>
            </a:r>
          </a:p>
          <a:p>
            <a:r>
              <a:rPr lang="hr-HR" sz="2000" dirty="0"/>
              <a:t>Mit o Jasenovcu, dokumentarni film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580" y="2636912"/>
            <a:ext cx="267892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A326F8FFD03E44860FA4CE6578B9D0" ma:contentTypeVersion="7" ma:contentTypeDescription="Stvaranje novog dokumenta." ma:contentTypeScope="" ma:versionID="dcca7b3819769342dcd8e4aba13152bc">
  <xsd:schema xmlns:xsd="http://www.w3.org/2001/XMLSchema" xmlns:xs="http://www.w3.org/2001/XMLSchema" xmlns:p="http://schemas.microsoft.com/office/2006/metadata/properties" xmlns:ns2="ea2f10a3-05fc-4948-a9f3-6f7f8835f858" targetNamespace="http://schemas.microsoft.com/office/2006/metadata/properties" ma:root="true" ma:fieldsID="e91f3372b821486c3bcbf7dc09548347" ns2:_="">
    <xsd:import namespace="ea2f10a3-05fc-4948-a9f3-6f7f8835f8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f10a3-05fc-4948-a9f3-6f7f8835f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ea2f10a3-05fc-4948-a9f3-6f7f8835f85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DAC472-EFA0-404A-8860-60BB04615E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DC68E9-CBFD-4407-8007-774978356E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2f10a3-05fc-4948-a9f3-6f7f8835f8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91</TotalTime>
  <Words>390</Words>
  <Application>Microsoft Office PowerPoint</Application>
  <PresentationFormat>Prilagođeno</PresentationFormat>
  <Paragraphs>45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Constantia</vt:lpstr>
      <vt:lpstr>Wingdings</vt:lpstr>
      <vt:lpstr>Books Classic 16x9</vt:lpstr>
      <vt:lpstr>SABIRNI LOGOR  JASENOVAC</vt:lpstr>
      <vt:lpstr>ŠTO JE SABIRNI LOGOR?</vt:lpstr>
      <vt:lpstr>SABIRNI LOGOR JASENOVAC</vt:lpstr>
      <vt:lpstr>PowerPoint prezentacija</vt:lpstr>
      <vt:lpstr>SVJEDOČANSTVO:</vt:lpstr>
      <vt:lpstr>KRAJ LOGORA</vt:lpstr>
      <vt:lpstr>BROJ ŽRTAVA (demografska istraživanja)</vt:lpstr>
      <vt:lpstr>KAMENI CVIJET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SABIRNI LOGOR  JASENOVAC</dc:title>
  <dc:creator>Ana</dc:creator>
  <cp:lastModifiedBy>Anita Paranos</cp:lastModifiedBy>
  <cp:revision>12</cp:revision>
  <dcterms:created xsi:type="dcterms:W3CDTF">2020-04-22T17:07:11Z</dcterms:created>
  <dcterms:modified xsi:type="dcterms:W3CDTF">2020-04-25T18:36:03Z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0x0101008BA326F8FFD03E44860FA4CE6578B9D0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