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media/image9.jpeg" ContentType="image/jpeg"/>
  <Override PartName="/ppt/media/image1.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9.png" ContentType="image/png"/>
  <Override PartName="/ppt/media/image13.jpeg" ContentType="image/jpe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sr-Latn-CS" sz="1800" spc="-1" strike="noStrike">
              <a:solidFill>
                <a:srgbClr val="ffffff"/>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sr-Latn-CS" sz="3200" spc="-1" strike="noStrike">
              <a:solidFill>
                <a:srgbClr val="ffffff"/>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sr-Latn-CS" sz="3200" spc="-1" strike="noStrike">
              <a:solidFill>
                <a:srgbClr val="ffffff"/>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sr-Latn-CS" sz="4400" spc="-1" strike="noStrike">
                <a:solidFill>
                  <a:srgbClr val="ffffff"/>
                </a:solidFill>
                <a:latin typeface="Calibri"/>
              </a:rPr>
              <a:t>Click to edit Master title style</a:t>
            </a:r>
            <a:endParaRPr b="0" lang="sr-Latn-CS" sz="4400" spc="-1" strike="noStrike">
              <a:solidFill>
                <a:srgbClr val="ffffff"/>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7E670EE3-51AF-40B6-BBF3-428842790217}" type="datetime">
              <a:rPr b="0" lang="hr-HR" sz="1200" spc="-1" strike="noStrike">
                <a:solidFill>
                  <a:srgbClr val="ffffff"/>
                </a:solidFill>
                <a:latin typeface="Calibri"/>
              </a:rPr>
              <a:t>18.03.20</a:t>
            </a:fld>
            <a:endParaRPr b="0" lang="hr-HR"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hr-HR"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178AAAD4-0F95-4C99-A0C4-5719A4601F54}" type="slidenum">
              <a:rPr b="0" lang="hr-HR" sz="1200" spc="-1" strike="noStrike">
                <a:solidFill>
                  <a:srgbClr val="ffffff"/>
                </a:solidFill>
                <a:latin typeface="Calibri"/>
              </a:rPr>
              <a:t>&lt;number&gt;</a:t>
            </a:fld>
            <a:endParaRPr b="0" lang="hr-H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r-Latn-CS" sz="3200" spc="-1" strike="noStrike">
                <a:solidFill>
                  <a:srgbClr val="ffffff"/>
                </a:solidFill>
                <a:latin typeface="Calibri"/>
              </a:rPr>
              <a:t>Kliknite za uređivanje oblika teksta</a:t>
            </a:r>
            <a:endParaRPr b="0" lang="sr-Latn-CS" sz="3200" spc="-1" strike="noStrike">
              <a:solidFill>
                <a:srgbClr val="ffffff"/>
              </a:solidFill>
              <a:latin typeface="Calibri"/>
            </a:endParaRPr>
          </a:p>
          <a:p>
            <a:pPr lvl="1" marL="864000" indent="-324000">
              <a:spcBef>
                <a:spcPts val="1134"/>
              </a:spcBef>
              <a:buClr>
                <a:srgbClr val="ffffff"/>
              </a:buClr>
              <a:buSzPct val="75000"/>
              <a:buFont typeface="Symbol" charset="2"/>
              <a:buChar char=""/>
            </a:pPr>
            <a:r>
              <a:rPr b="0" lang="sr-Latn-CS" sz="2400" spc="-1" strike="noStrike">
                <a:solidFill>
                  <a:srgbClr val="ffffff"/>
                </a:solidFill>
                <a:latin typeface="Calibri"/>
              </a:rPr>
              <a:t>Druga razina konture</a:t>
            </a:r>
            <a:endParaRPr b="0" lang="sr-Latn-CS" sz="2400" spc="-1" strike="noStrike">
              <a:solidFill>
                <a:srgbClr val="ffffff"/>
              </a:solidFill>
              <a:latin typeface="Calibri"/>
            </a:endParaRPr>
          </a:p>
          <a:p>
            <a:pPr lvl="2" marL="1296000" indent="-288000">
              <a:spcBef>
                <a:spcPts val="850"/>
              </a:spcBef>
              <a:buClr>
                <a:srgbClr val="ffffff"/>
              </a:buClr>
              <a:buSzPct val="45000"/>
              <a:buFont typeface="Wingdings" charset="2"/>
              <a:buChar char=""/>
            </a:pPr>
            <a:r>
              <a:rPr b="0" lang="sr-Latn-CS" sz="2000" spc="-1" strike="noStrike">
                <a:solidFill>
                  <a:srgbClr val="ffffff"/>
                </a:solidFill>
                <a:latin typeface="Calibri"/>
              </a:rPr>
              <a:t>Treća razina konture</a:t>
            </a:r>
            <a:endParaRPr b="0" lang="sr-Latn-CS" sz="2000" spc="-1" strike="noStrike">
              <a:solidFill>
                <a:srgbClr val="ffffff"/>
              </a:solidFill>
              <a:latin typeface="Calibri"/>
            </a:endParaRPr>
          </a:p>
          <a:p>
            <a:pPr lvl="3" marL="1728000" indent="-216000">
              <a:spcBef>
                <a:spcPts val="567"/>
              </a:spcBef>
              <a:buClr>
                <a:srgbClr val="ffffff"/>
              </a:buClr>
              <a:buSzPct val="75000"/>
              <a:buFont typeface="Symbol" charset="2"/>
              <a:buChar char=""/>
            </a:pPr>
            <a:r>
              <a:rPr b="0" lang="sr-Latn-CS" sz="2000" spc="-1" strike="noStrike">
                <a:solidFill>
                  <a:srgbClr val="ffffff"/>
                </a:solidFill>
                <a:latin typeface="Calibri"/>
              </a:rPr>
              <a:t>Četvrta razina kontura</a:t>
            </a:r>
            <a:endParaRPr b="0" lang="sr-Latn-CS" sz="2000" spc="-1" strike="noStrike">
              <a:solidFill>
                <a:srgbClr val="ffffff"/>
              </a:solidFill>
              <a:latin typeface="Calibri"/>
            </a:endParaRPr>
          </a:p>
          <a:p>
            <a:pPr lvl="4" marL="2160000" indent="-216000">
              <a:spcBef>
                <a:spcPts val="283"/>
              </a:spcBef>
              <a:buClr>
                <a:srgbClr val="ffffff"/>
              </a:buClr>
              <a:buSzPct val="45000"/>
              <a:buFont typeface="Wingdings" charset="2"/>
              <a:buChar char=""/>
            </a:pPr>
            <a:r>
              <a:rPr b="0" lang="sr-Latn-CS" sz="2000" spc="-1" strike="noStrike">
                <a:solidFill>
                  <a:srgbClr val="ffffff"/>
                </a:solidFill>
                <a:latin typeface="Calibri"/>
              </a:rPr>
              <a:t>Peta razina kontura</a:t>
            </a:r>
            <a:endParaRPr b="0" lang="sr-Latn-CS" sz="2000" spc="-1" strike="noStrike">
              <a:solidFill>
                <a:srgbClr val="ffffff"/>
              </a:solidFill>
              <a:latin typeface="Calibri"/>
            </a:endParaRPr>
          </a:p>
          <a:p>
            <a:pPr lvl="5" marL="2592000" indent="-216000">
              <a:spcBef>
                <a:spcPts val="283"/>
              </a:spcBef>
              <a:buClr>
                <a:srgbClr val="ffffff"/>
              </a:buClr>
              <a:buSzPct val="45000"/>
              <a:buFont typeface="Wingdings" charset="2"/>
              <a:buChar char=""/>
            </a:pPr>
            <a:r>
              <a:rPr b="0" lang="sr-Latn-CS" sz="2000" spc="-1" strike="noStrike">
                <a:solidFill>
                  <a:srgbClr val="ffffff"/>
                </a:solidFill>
                <a:latin typeface="Calibri"/>
              </a:rPr>
              <a:t>Šesta razina kontura</a:t>
            </a:r>
            <a:endParaRPr b="0" lang="sr-Latn-CS" sz="2000" spc="-1" strike="noStrike">
              <a:solidFill>
                <a:srgbClr val="ffffff"/>
              </a:solidFill>
              <a:latin typeface="Calibri"/>
            </a:endParaRPr>
          </a:p>
          <a:p>
            <a:pPr lvl="6" marL="3024000" indent="-216000">
              <a:spcBef>
                <a:spcPts val="283"/>
              </a:spcBef>
              <a:buClr>
                <a:srgbClr val="ffffff"/>
              </a:buClr>
              <a:buSzPct val="45000"/>
              <a:buFont typeface="Wingdings" charset="2"/>
              <a:buChar char=""/>
            </a:pPr>
            <a:r>
              <a:rPr b="0" lang="sr-Latn-CS" sz="2000" spc="-1" strike="noStrike">
                <a:solidFill>
                  <a:srgbClr val="ffffff"/>
                </a:solidFill>
                <a:latin typeface="Calibri"/>
              </a:rPr>
              <a:t>Sedma razina konture</a:t>
            </a:r>
            <a:endParaRPr b="0" lang="sr-Latn-CS"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sr-Latn-CS" sz="4400" spc="-1" strike="noStrike">
                <a:solidFill>
                  <a:srgbClr val="ffffff"/>
                </a:solidFill>
                <a:latin typeface="Calibri"/>
              </a:rPr>
              <a:t>Click to edit Master title style</a:t>
            </a:r>
            <a:endParaRPr b="0" lang="sr-Latn-CS" sz="4400" spc="-1" strike="noStrike">
              <a:solidFill>
                <a:srgbClr val="ffffff"/>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Click to edit Master text styles</a:t>
            </a:r>
            <a:endParaRPr b="0" lang="sr-Latn-CS" sz="3200" spc="-1" strike="noStrike">
              <a:solidFill>
                <a:srgbClr val="ffffff"/>
              </a:solidFill>
              <a:latin typeface="Calibri"/>
            </a:endParaRPr>
          </a:p>
          <a:p>
            <a:pPr lvl="1" marL="743040" indent="-285480">
              <a:lnSpc>
                <a:spcPct val="100000"/>
              </a:lnSpc>
              <a:spcBef>
                <a:spcPts val="561"/>
              </a:spcBef>
              <a:buClr>
                <a:srgbClr val="ffffff"/>
              </a:buClr>
              <a:buFont typeface="Arial"/>
              <a:buChar char="–"/>
            </a:pPr>
            <a:r>
              <a:rPr b="0" lang="sr-Latn-CS" sz="2800" spc="-1" strike="noStrike">
                <a:solidFill>
                  <a:srgbClr val="ffffff"/>
                </a:solidFill>
                <a:latin typeface="Calibri"/>
              </a:rPr>
              <a:t>Second level</a:t>
            </a:r>
            <a:endParaRPr b="0" lang="sr-Latn-CS" sz="2800" spc="-1" strike="noStrike">
              <a:solidFill>
                <a:srgbClr val="ffffff"/>
              </a:solidFill>
              <a:latin typeface="Calibri"/>
            </a:endParaRPr>
          </a:p>
          <a:p>
            <a:pPr lvl="2" marL="1143000" indent="-228240">
              <a:lnSpc>
                <a:spcPct val="100000"/>
              </a:lnSpc>
              <a:spcBef>
                <a:spcPts val="479"/>
              </a:spcBef>
              <a:buClr>
                <a:srgbClr val="ffffff"/>
              </a:buClr>
              <a:buFont typeface="Arial"/>
              <a:buChar char="•"/>
            </a:pPr>
            <a:r>
              <a:rPr b="0" lang="sr-Latn-CS" sz="2400" spc="-1" strike="noStrike">
                <a:solidFill>
                  <a:srgbClr val="ffffff"/>
                </a:solidFill>
                <a:latin typeface="Calibri"/>
              </a:rPr>
              <a:t>Third level</a:t>
            </a:r>
            <a:endParaRPr b="0" lang="sr-Latn-CS" sz="2400" spc="-1" strike="noStrike">
              <a:solidFill>
                <a:srgbClr val="ffffff"/>
              </a:solidFill>
              <a:latin typeface="Calibri"/>
            </a:endParaRPr>
          </a:p>
          <a:p>
            <a:pPr lvl="3" marL="1600200" indent="-228240">
              <a:lnSpc>
                <a:spcPct val="100000"/>
              </a:lnSpc>
              <a:spcBef>
                <a:spcPts val="400"/>
              </a:spcBef>
              <a:buClr>
                <a:srgbClr val="ffffff"/>
              </a:buClr>
              <a:buFont typeface="Arial"/>
              <a:buChar char="–"/>
            </a:pPr>
            <a:r>
              <a:rPr b="0" lang="sr-Latn-CS" sz="2000" spc="-1" strike="noStrike">
                <a:solidFill>
                  <a:srgbClr val="ffffff"/>
                </a:solidFill>
                <a:latin typeface="Calibri"/>
              </a:rPr>
              <a:t>Fourth level</a:t>
            </a:r>
            <a:endParaRPr b="0" lang="sr-Latn-CS" sz="2000" spc="-1" strike="noStrike">
              <a:solidFill>
                <a:srgbClr val="ffffff"/>
              </a:solidFill>
              <a:latin typeface="Calibri"/>
            </a:endParaRPr>
          </a:p>
          <a:p>
            <a:pPr lvl="4" marL="2057400" indent="-228240">
              <a:lnSpc>
                <a:spcPct val="100000"/>
              </a:lnSpc>
              <a:spcBef>
                <a:spcPts val="400"/>
              </a:spcBef>
              <a:buClr>
                <a:srgbClr val="ffffff"/>
              </a:buClr>
              <a:buFont typeface="Arial"/>
              <a:buChar char="»"/>
            </a:pPr>
            <a:r>
              <a:rPr b="0" lang="sr-Latn-CS" sz="2000" spc="-1" strike="noStrike">
                <a:solidFill>
                  <a:srgbClr val="ffffff"/>
                </a:solidFill>
                <a:latin typeface="Calibri"/>
              </a:rPr>
              <a:t>Fifth level</a:t>
            </a:r>
            <a:endParaRPr b="0" lang="sr-Latn-CS" sz="2000" spc="-1" strike="noStrike">
              <a:solidFill>
                <a:srgbClr val="ffffff"/>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225464D8-4F4C-40B9-A6E1-7D3AF0B9696E}" type="datetime">
              <a:rPr b="0" lang="hr-HR" sz="1200" spc="-1" strike="noStrike">
                <a:solidFill>
                  <a:srgbClr val="ffffff"/>
                </a:solidFill>
                <a:latin typeface="Calibri"/>
              </a:rPr>
              <a:t>18.03.20</a:t>
            </a:fld>
            <a:endParaRPr b="0" lang="hr-HR"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hr-HR"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DAAB1F1C-1336-471B-9BA5-FDA3C2D9D123}" type="slidenum">
              <a:rPr b="0" lang="hr-HR" sz="1200" spc="-1" strike="noStrike">
                <a:solidFill>
                  <a:srgbClr val="ffffff"/>
                </a:solidFill>
                <a:latin typeface="Calibri"/>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85800" y="2130480"/>
            <a:ext cx="7772040" cy="1469520"/>
          </a:xfrm>
          <a:prstGeom prst="rect">
            <a:avLst/>
          </a:prstGeom>
          <a:noFill/>
          <a:ln>
            <a:noFill/>
          </a:ln>
        </p:spPr>
        <p:txBody>
          <a:bodyPr anchor="ctr">
            <a:noAutofit/>
          </a:bodyPr>
          <a:p>
            <a:pPr algn="ctr">
              <a:lnSpc>
                <a:spcPct val="100000"/>
              </a:lnSpc>
            </a:pPr>
            <a:r>
              <a:rPr b="0" lang="sr-Latn-CS" sz="4400" spc="-1" strike="noStrike">
                <a:solidFill>
                  <a:srgbClr val="ffffff"/>
                </a:solidFill>
                <a:latin typeface="Calibri"/>
              </a:rPr>
              <a:t>KOMPLEMENTARNI KONTRAST</a:t>
            </a:r>
            <a:endParaRPr b="0" lang="sr-Latn-CS" sz="4400" spc="-1" strike="noStrike">
              <a:solidFill>
                <a:srgbClr val="ffffff"/>
              </a:solidFill>
              <a:latin typeface="Calibri"/>
            </a:endParaRPr>
          </a:p>
        </p:txBody>
      </p:sp>
      <p:sp>
        <p:nvSpPr>
          <p:cNvPr id="83" name="TextShape 2"/>
          <p:cNvSpPr txBox="1"/>
          <p:nvPr/>
        </p:nvSpPr>
        <p:spPr>
          <a:xfrm>
            <a:off x="1371600" y="3886200"/>
            <a:ext cx="6400440" cy="1752120"/>
          </a:xfrm>
          <a:prstGeom prst="rect">
            <a:avLst/>
          </a:prstGeom>
          <a:noFill/>
          <a:ln>
            <a:noFill/>
          </a:ln>
        </p:spPr>
        <p:txBody>
          <a:bodyPr>
            <a:noAutofit/>
          </a:bodyPr>
          <a:p>
            <a:pPr algn="ctr">
              <a:lnSpc>
                <a:spcPct val="100000"/>
              </a:lnSpc>
              <a:spcBef>
                <a:spcPts val="641"/>
              </a:spcBef>
            </a:pPr>
            <a:r>
              <a:rPr b="0" lang="hr-HR" sz="3200" spc="-1" strike="noStrike">
                <a:solidFill>
                  <a:srgbClr val="ffffff"/>
                </a:solidFill>
                <a:latin typeface="Calibri"/>
              </a:rPr>
              <a:t>BOJA</a:t>
            </a: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57200" y="274680"/>
            <a:ext cx="8229240" cy="489600"/>
          </a:xfrm>
          <a:prstGeom prst="rect">
            <a:avLst/>
          </a:prstGeom>
          <a:noFill/>
          <a:ln>
            <a:noFill/>
          </a:ln>
        </p:spPr>
        <p:txBody>
          <a:bodyPr anchor="ctr">
            <a:normAutofit fontScale="59000"/>
          </a:bodyPr>
          <a:p>
            <a:pPr algn="ctr">
              <a:lnSpc>
                <a:spcPct val="100000"/>
              </a:lnSpc>
            </a:pPr>
            <a:r>
              <a:rPr b="0" lang="sr-Latn-CS" sz="4400" spc="-1" strike="noStrike">
                <a:solidFill>
                  <a:srgbClr val="ffffff"/>
                </a:solidFill>
                <a:latin typeface="Calibri"/>
              </a:rPr>
              <a:t>ZADATAK</a:t>
            </a:r>
            <a:endParaRPr b="0" lang="sr-Latn-CS" sz="4400" spc="-1" strike="noStrike">
              <a:solidFill>
                <a:srgbClr val="ffffff"/>
              </a:solidFill>
              <a:latin typeface="Calibri"/>
            </a:endParaRPr>
          </a:p>
        </p:txBody>
      </p:sp>
      <p:sp>
        <p:nvSpPr>
          <p:cNvPr id="128" name="TextShape 2"/>
          <p:cNvSpPr txBox="1"/>
          <p:nvPr/>
        </p:nvSpPr>
        <p:spPr>
          <a:xfrm>
            <a:off x="401760" y="764640"/>
            <a:ext cx="8229240" cy="5832360"/>
          </a:xfrm>
          <a:prstGeom prst="rect">
            <a:avLst/>
          </a:prstGeom>
          <a:noFill/>
          <a:ln>
            <a:noFill/>
          </a:ln>
        </p:spPr>
        <p:txBody>
          <a:bodyPr>
            <a:normAutofit/>
          </a:bodyPr>
          <a:p>
            <a:pPr marL="343080" indent="-342720">
              <a:lnSpc>
                <a:spcPct val="100000"/>
              </a:lnSpc>
              <a:spcBef>
                <a:spcPts val="320"/>
              </a:spcBef>
              <a:buClr>
                <a:srgbClr val="ffffff"/>
              </a:buClr>
              <a:buFont typeface="Arial"/>
              <a:buChar char="•"/>
            </a:pPr>
            <a:r>
              <a:rPr b="0" lang="sr-Latn-CS" sz="1600" spc="-1" strike="noStrike">
                <a:solidFill>
                  <a:srgbClr val="ffffff"/>
                </a:solidFill>
                <a:latin typeface="Calibri"/>
              </a:rPr>
              <a:t>Brzo i bez razmišljanja, u nekoliko sekundi, nacrtaj leptira. U koju skupinu životinja spada leptir? Kako se kreće? Kakav je odnos veličina tijela i krila leptira? Zašto? Bi li tvoj leptir mogao letjeti? Jesi li prikazala/o stvaran odnos veličina tijela i krila? </a:t>
            </a:r>
            <a:endParaRPr b="0" lang="sr-Latn-CS" sz="1600" spc="-1" strike="noStrike">
              <a:solidFill>
                <a:srgbClr val="ffffff"/>
              </a:solidFill>
              <a:latin typeface="Calibri"/>
            </a:endParaRPr>
          </a:p>
          <a:p>
            <a:pPr>
              <a:lnSpc>
                <a:spcPct val="100000"/>
              </a:lnSpc>
              <a:spcBef>
                <a:spcPts val="320"/>
              </a:spcBef>
            </a:pPr>
            <a:endParaRPr b="0" lang="sr-Latn-CS" sz="1600" spc="-1" strike="noStrike">
              <a:solidFill>
                <a:srgbClr val="ffffff"/>
              </a:solidFill>
              <a:latin typeface="Calibri"/>
            </a:endParaRPr>
          </a:p>
          <a:p>
            <a:pPr marL="343080" indent="-342720">
              <a:lnSpc>
                <a:spcPct val="100000"/>
              </a:lnSpc>
              <a:spcBef>
                <a:spcPts val="320"/>
              </a:spcBef>
              <a:buClr>
                <a:srgbClr val="ffffff"/>
              </a:buClr>
              <a:buFont typeface="Arial"/>
              <a:buChar char="•"/>
            </a:pPr>
            <a:r>
              <a:rPr b="0" lang="sr-Latn-CS" sz="1600" spc="-1" strike="noStrike">
                <a:solidFill>
                  <a:srgbClr val="ffffff"/>
                </a:solidFill>
                <a:latin typeface="Calibri"/>
              </a:rPr>
              <a:t>Je li crtež tvog leptira šablonski? Šablonski je onaj crtež koji nastaje napamet, kao kopija već viđenih crteža. Hoće li tvoj sljedeći crtež leptira biti jednak prvom ili će se bitno razlikovati? Objasni. </a:t>
            </a:r>
            <a:endParaRPr b="0" lang="sr-Latn-CS" sz="1600" spc="-1" strike="noStrike">
              <a:solidFill>
                <a:srgbClr val="ffffff"/>
              </a:solidFill>
              <a:latin typeface="Calibri"/>
            </a:endParaRPr>
          </a:p>
          <a:p>
            <a:pPr marL="343080" indent="-342720">
              <a:lnSpc>
                <a:spcPct val="100000"/>
              </a:lnSpc>
              <a:spcBef>
                <a:spcPts val="320"/>
              </a:spcBef>
              <a:buClr>
                <a:srgbClr val="ffffff"/>
              </a:buClr>
              <a:buFont typeface="Arial"/>
              <a:buChar char="•"/>
            </a:pPr>
            <a:r>
              <a:rPr b="0" lang="sr-Latn-CS" sz="1600" spc="-1" strike="noStrike">
                <a:solidFill>
                  <a:srgbClr val="ffffff"/>
                </a:solidFill>
                <a:latin typeface="Calibri"/>
              </a:rPr>
              <a:t>Zamisli sebe i svoje prijatelje kao tri leptira u zajedničkoj igri i letu. Nacrtaj tri leptira u igri i letu. Svaki leptir oslikaj jednim komplementarnim parom. (Tri su komplementarna para i tri leptira, tako ćeš upotrijebiti sva tri komplementarna para.) Leptiri se mogu preklapati i mogu biti prikazani iz različitih kutova gledanja. Koristi likovnu tehniku po izboru: flomasteri, pastele, tempere, vodene boje ili kolaž. Možeš slikati na bilo kakvom papiru ili kartonu.</a:t>
            </a:r>
            <a:endParaRPr b="0" lang="sr-Latn-CS" sz="1600" spc="-1" strike="noStrike">
              <a:solidFill>
                <a:srgbClr val="ffffff"/>
              </a:solidFill>
              <a:latin typeface="Calibri"/>
            </a:endParaRPr>
          </a:p>
          <a:p>
            <a:pPr>
              <a:lnSpc>
                <a:spcPct val="100000"/>
              </a:lnSpc>
              <a:spcBef>
                <a:spcPts val="320"/>
              </a:spcBef>
            </a:pPr>
            <a:endParaRPr b="0" lang="sr-Latn-CS" sz="1600" spc="-1" strike="noStrike">
              <a:solidFill>
                <a:srgbClr val="ffffff"/>
              </a:solidFill>
              <a:latin typeface="Calibri"/>
            </a:endParaRPr>
          </a:p>
          <a:p>
            <a:pPr marL="343080" indent="-342720">
              <a:lnSpc>
                <a:spcPct val="100000"/>
              </a:lnSpc>
              <a:spcBef>
                <a:spcPts val="320"/>
              </a:spcBef>
              <a:buClr>
                <a:srgbClr val="ffffff"/>
              </a:buClr>
              <a:buFont typeface="Arial"/>
              <a:buChar char="•"/>
            </a:pPr>
            <a:r>
              <a:rPr b="0" lang="sr-Latn-CS" sz="1600" spc="-1" strike="noStrike">
                <a:solidFill>
                  <a:srgbClr val="ffffff"/>
                </a:solidFill>
                <a:latin typeface="Calibri"/>
              </a:rPr>
              <a:t>Rok za izradu i predaju radova je 1. 4. 2020. </a:t>
            </a:r>
            <a:endParaRPr b="0" lang="sr-Latn-CS" sz="1600" spc="-1" strike="noStrike">
              <a:solidFill>
                <a:srgbClr val="ffffff"/>
              </a:solidFill>
              <a:latin typeface="Calibri"/>
            </a:endParaRPr>
          </a:p>
          <a:p>
            <a:pPr>
              <a:lnSpc>
                <a:spcPct val="100000"/>
              </a:lnSpc>
              <a:spcBef>
                <a:spcPts val="320"/>
              </a:spcBef>
            </a:pPr>
            <a:endParaRPr b="0" lang="sr-Latn-CS" sz="1600" spc="-1" strike="noStrike">
              <a:solidFill>
                <a:srgbClr val="ffffff"/>
              </a:solidFill>
              <a:latin typeface="Calibri"/>
            </a:endParaRPr>
          </a:p>
          <a:p>
            <a:pPr marL="343080" indent="-342720">
              <a:lnSpc>
                <a:spcPct val="100000"/>
              </a:lnSpc>
              <a:spcBef>
                <a:spcPts val="320"/>
              </a:spcBef>
              <a:buClr>
                <a:srgbClr val="ffffff"/>
              </a:buClr>
              <a:buFont typeface="Arial"/>
              <a:buChar char="•"/>
            </a:pPr>
            <a:r>
              <a:rPr b="0" lang="sr-Latn-CS" sz="1600" spc="-1" strike="noStrike">
                <a:solidFill>
                  <a:srgbClr val="ffffff"/>
                </a:solidFill>
                <a:latin typeface="Calibri"/>
              </a:rPr>
              <a:t>Aktivnost se smatra završenom kad skeniraš ili fotografiraš gotov likovni rad i pošalješ ga u virtualnu učionicu u Teamsu. Možeš poslikati i poslati sva svoja istraživanja, rješenje kviza…</a:t>
            </a:r>
            <a:endParaRPr b="0" lang="sr-Latn-CS" sz="1600" spc="-1" strike="noStrike">
              <a:solidFill>
                <a:srgbClr val="ffffff"/>
              </a:solidFill>
              <a:latin typeface="Calibri"/>
            </a:endParaRPr>
          </a:p>
          <a:p>
            <a:pPr>
              <a:lnSpc>
                <a:spcPct val="100000"/>
              </a:lnSpc>
              <a:spcBef>
                <a:spcPts val="400"/>
              </a:spcBef>
            </a:pPr>
            <a:endParaRPr b="0" lang="sr-Latn-CS" sz="1600" spc="-1" strike="noStrike">
              <a:solidFill>
                <a:srgbClr val="ffffff"/>
              </a:solidFill>
              <a:latin typeface="Calibri"/>
            </a:endParaRPr>
          </a:p>
        </p:txBody>
      </p:sp>
      <p:pic>
        <p:nvPicPr>
          <p:cNvPr id="129" name="Slika 3" descr=""/>
          <p:cNvPicPr/>
          <p:nvPr/>
        </p:nvPicPr>
        <p:blipFill>
          <a:blip r:embed="rId1"/>
          <a:stretch/>
        </p:blipFill>
        <p:spPr>
          <a:xfrm>
            <a:off x="1043640" y="5423040"/>
            <a:ext cx="6945120" cy="1193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85" name="TextShape 2"/>
          <p:cNvSpPr txBox="1"/>
          <p:nvPr/>
        </p:nvSpPr>
        <p:spPr>
          <a:xfrm>
            <a:off x="457200" y="260640"/>
            <a:ext cx="3250440" cy="5112360"/>
          </a:xfrm>
          <a:prstGeom prst="rect">
            <a:avLst/>
          </a:prstGeom>
          <a:noFill/>
          <a:ln>
            <a:noFill/>
          </a:ln>
        </p:spPr>
        <p:txBody>
          <a:bodyPr>
            <a:normAutofit fontScale="97000"/>
          </a:bodyPr>
          <a:p>
            <a:pPr marL="343080" indent="-342720">
              <a:lnSpc>
                <a:spcPct val="100000"/>
              </a:lnSpc>
              <a:spcBef>
                <a:spcPts val="601"/>
              </a:spcBef>
              <a:buClr>
                <a:srgbClr val="ffffff"/>
              </a:buClr>
              <a:buFont typeface="Arial"/>
              <a:buChar char="•"/>
            </a:pPr>
            <a:r>
              <a:rPr b="0" lang="sr-Latn-CS" sz="3000" spc="-1" strike="noStrike">
                <a:solidFill>
                  <a:srgbClr val="ffffff"/>
                </a:solidFill>
                <a:latin typeface="Calibri"/>
              </a:rPr>
              <a:t>Pronađi na slici mjesta gdje se dodiruju plohe crvene i zelene, zatim narančaste i plave te žute i ljubičaste. </a:t>
            </a:r>
            <a:endParaRPr b="0" lang="sr-Latn-CS" sz="3000" spc="-1" strike="noStrike">
              <a:solidFill>
                <a:srgbClr val="ffffff"/>
              </a:solidFill>
              <a:latin typeface="Calibri"/>
            </a:endParaRPr>
          </a:p>
          <a:p>
            <a:pPr>
              <a:lnSpc>
                <a:spcPct val="100000"/>
              </a:lnSpc>
              <a:spcBef>
                <a:spcPts val="601"/>
              </a:spcBef>
            </a:pPr>
            <a:endParaRPr b="0" lang="sr-Latn-CS" sz="3000" spc="-1" strike="noStrike">
              <a:solidFill>
                <a:srgbClr val="ffffff"/>
              </a:solidFill>
              <a:latin typeface="Calibri"/>
            </a:endParaRPr>
          </a:p>
          <a:p>
            <a:pPr marL="343080" indent="-342720">
              <a:lnSpc>
                <a:spcPct val="100000"/>
              </a:lnSpc>
              <a:spcBef>
                <a:spcPts val="601"/>
              </a:spcBef>
              <a:buClr>
                <a:srgbClr val="ffffff"/>
              </a:buClr>
              <a:buFont typeface="Arial"/>
              <a:buChar char="•"/>
            </a:pPr>
            <a:r>
              <a:rPr b="0" lang="sr-Latn-CS" sz="3000" spc="-1" strike="noStrike">
                <a:solidFill>
                  <a:srgbClr val="ffffff"/>
                </a:solidFill>
                <a:latin typeface="Calibri"/>
              </a:rPr>
              <a:t>Znaš li kako se zovu spomenuti parovi boja?</a:t>
            </a:r>
            <a:endParaRPr b="0" lang="sr-Latn-CS" sz="3000" spc="-1" strike="noStrike">
              <a:solidFill>
                <a:srgbClr val="ffffff"/>
              </a:solidFill>
              <a:latin typeface="Calibri"/>
            </a:endParaRPr>
          </a:p>
          <a:p>
            <a:pPr>
              <a:lnSpc>
                <a:spcPct val="100000"/>
              </a:lnSpc>
              <a:spcBef>
                <a:spcPts val="601"/>
              </a:spcBef>
            </a:pPr>
            <a:endParaRPr b="0" lang="sr-Latn-CS" sz="3000" spc="-1" strike="noStrike">
              <a:solidFill>
                <a:srgbClr val="ffffff"/>
              </a:solidFill>
              <a:latin typeface="Calibri"/>
            </a:endParaRPr>
          </a:p>
          <a:p>
            <a:pPr>
              <a:lnSpc>
                <a:spcPct val="100000"/>
              </a:lnSpc>
              <a:spcBef>
                <a:spcPts val="380"/>
              </a:spcBef>
            </a:pPr>
            <a:r>
              <a:rPr b="0" i="1" lang="sr-Latn-CS" sz="1900" spc="-1" strike="noStrike">
                <a:solidFill>
                  <a:srgbClr val="ffffff"/>
                </a:solidFill>
                <a:latin typeface="Calibri"/>
              </a:rPr>
              <a:t>(Komplementarni parovi boja.)</a:t>
            </a:r>
            <a:endParaRPr b="0" lang="sr-Latn-CS" sz="1900" spc="-1" strike="noStrike">
              <a:solidFill>
                <a:srgbClr val="ffffff"/>
              </a:solidFill>
              <a:latin typeface="Calibri"/>
            </a:endParaRPr>
          </a:p>
        </p:txBody>
      </p:sp>
      <p:pic>
        <p:nvPicPr>
          <p:cNvPr id="86" name="Picture 2" descr=""/>
          <p:cNvPicPr/>
          <p:nvPr/>
        </p:nvPicPr>
        <p:blipFill>
          <a:blip r:embed="rId1"/>
          <a:stretch/>
        </p:blipFill>
        <p:spPr>
          <a:xfrm>
            <a:off x="4140000" y="260640"/>
            <a:ext cx="4536000" cy="6081120"/>
          </a:xfrm>
          <a:prstGeom prst="rect">
            <a:avLst/>
          </a:prstGeom>
          <a:ln>
            <a:noFill/>
          </a:ln>
        </p:spPr>
      </p:pic>
      <p:sp>
        <p:nvSpPr>
          <p:cNvPr id="87" name="CustomShape 3"/>
          <p:cNvSpPr/>
          <p:nvPr/>
        </p:nvSpPr>
        <p:spPr>
          <a:xfrm>
            <a:off x="1043640" y="5661360"/>
            <a:ext cx="2808000" cy="63900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i="1" lang="hr-HR" sz="1800" spc="-1" strike="noStrike">
                <a:solidFill>
                  <a:srgbClr val="ffffff"/>
                </a:solidFill>
                <a:latin typeface="Calibri"/>
              </a:rPr>
              <a:t>Karel Appel, Glava 2, 1968., sitotisak</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89" name="TextShape 2"/>
          <p:cNvSpPr txBox="1"/>
          <p:nvPr/>
        </p:nvSpPr>
        <p:spPr>
          <a:xfrm>
            <a:off x="457200" y="260640"/>
            <a:ext cx="8229240" cy="6264360"/>
          </a:xfrm>
          <a:prstGeom prst="rect">
            <a:avLst/>
          </a:prstGeom>
          <a:noFill/>
          <a:ln>
            <a:noFill/>
          </a:ln>
        </p:spPr>
        <p:txBody>
          <a:bodyPr>
            <a:normAutofit fontScale="82000"/>
          </a:bodyPr>
          <a:p>
            <a:pPr marL="343080" indent="-342720">
              <a:lnSpc>
                <a:spcPct val="100000"/>
              </a:lnSpc>
              <a:spcBef>
                <a:spcPts val="479"/>
              </a:spcBef>
              <a:buClr>
                <a:srgbClr val="ffffff"/>
              </a:buClr>
              <a:buFont typeface="Arial"/>
              <a:buChar char="•"/>
            </a:pPr>
            <a:r>
              <a:rPr b="1" lang="sr-Latn-CS" sz="2400" spc="-1" strike="noStrike">
                <a:solidFill>
                  <a:srgbClr val="ffffff"/>
                </a:solidFill>
                <a:latin typeface="Calibri"/>
              </a:rPr>
              <a:t>KOMPLEMENTARNO</a:t>
            </a:r>
            <a:r>
              <a:rPr b="0" lang="sr-Latn-CS" sz="2400" spc="-1" strike="noStrike">
                <a:solidFill>
                  <a:srgbClr val="ffffff"/>
                </a:solidFill>
                <a:latin typeface="Calibri"/>
              </a:rPr>
              <a:t> znači nadopunjujuće.</a:t>
            </a: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1" lang="sr-Latn-CS" sz="2400" spc="-1" strike="noStrike">
                <a:solidFill>
                  <a:srgbClr val="ffffff"/>
                </a:solidFill>
                <a:latin typeface="Calibri"/>
              </a:rPr>
              <a:t>KOMPLEMENTARNE</a:t>
            </a:r>
            <a:r>
              <a:rPr b="0" lang="sr-Latn-CS" sz="2400" spc="-1" strike="noStrike">
                <a:solidFill>
                  <a:srgbClr val="ffffff"/>
                </a:solidFill>
                <a:latin typeface="Calibri"/>
              </a:rPr>
              <a:t> BOJE su suprotne boje koje se najbolje nadopunjuju. Postavljene jedna pored druge, međusobno se pojačavaju, što znači da je crvena najcrvenija uz zelenu, a zelena najzelenija uz crvenu.</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Svaki komplementarni par zbroj je triju osnovnih boja (</a:t>
            </a:r>
            <a:r>
              <a:rPr b="0" lang="sr-Latn-CS" sz="2400" spc="-1" strike="noStrike">
                <a:solidFill>
                  <a:srgbClr val="ff0000"/>
                </a:solidFill>
                <a:latin typeface="Calibri"/>
              </a:rPr>
              <a:t>crvene</a:t>
            </a:r>
            <a:r>
              <a:rPr b="0" lang="sr-Latn-CS" sz="2400" spc="-1" strike="noStrike">
                <a:solidFill>
                  <a:srgbClr val="ffffff"/>
                </a:solidFill>
                <a:latin typeface="Calibri"/>
              </a:rPr>
              <a:t>, </a:t>
            </a:r>
            <a:r>
              <a:rPr b="0" lang="sr-Latn-CS" sz="2400" spc="-1" strike="noStrike">
                <a:solidFill>
                  <a:srgbClr val="ffff00"/>
                </a:solidFill>
                <a:latin typeface="Calibri"/>
              </a:rPr>
              <a:t>žute</a:t>
            </a:r>
            <a:r>
              <a:rPr b="0" lang="sr-Latn-CS" sz="2400" spc="-1" strike="noStrike">
                <a:solidFill>
                  <a:srgbClr val="ffffff"/>
                </a:solidFill>
                <a:latin typeface="Calibri"/>
              </a:rPr>
              <a:t> i </a:t>
            </a:r>
            <a:r>
              <a:rPr b="0" lang="sr-Latn-CS" sz="2400" spc="-1" strike="noStrike">
                <a:solidFill>
                  <a:srgbClr val="0070c0"/>
                </a:solidFill>
                <a:latin typeface="Calibri"/>
              </a:rPr>
              <a:t>plave</a:t>
            </a:r>
            <a:r>
              <a:rPr b="0" lang="sr-Latn-CS" sz="2400" spc="-1" strike="noStrike">
                <a:solidFill>
                  <a:srgbClr val="ffffff"/>
                </a:solidFill>
                <a:latin typeface="Calibri"/>
              </a:rPr>
              <a:t>).</a:t>
            </a: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(Npr.   Osnovne boje žuta i plava čine zelenu. Nedostaje još i crvena koja je komplementarni par zelene.)</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KOMPLEMENTARNI PAROVI:</a:t>
            </a: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1.</a:t>
            </a:r>
            <a:r>
              <a:rPr b="0" lang="sr-Latn-CS" sz="2400" spc="-1" strike="noStrike">
                <a:solidFill>
                  <a:srgbClr val="ff0000"/>
                </a:solidFill>
                <a:latin typeface="Calibri"/>
              </a:rPr>
              <a:t> </a:t>
            </a:r>
            <a:r>
              <a:rPr b="0" lang="sr-Latn-CS" sz="2400" spc="-1" strike="noStrike">
                <a:solidFill>
                  <a:srgbClr val="00b050"/>
                </a:solidFill>
                <a:latin typeface="Calibri"/>
              </a:rPr>
              <a:t>zelena</a:t>
            </a:r>
            <a:r>
              <a:rPr b="0" lang="sr-Latn-CS" sz="2400" spc="-1" strike="noStrike">
                <a:solidFill>
                  <a:srgbClr val="ffffff"/>
                </a:solidFill>
                <a:latin typeface="Calibri"/>
              </a:rPr>
              <a:t> (</a:t>
            </a:r>
            <a:r>
              <a:rPr b="0" lang="sr-Latn-CS" sz="2400" spc="-1" strike="noStrike">
                <a:solidFill>
                  <a:srgbClr val="ffff00"/>
                </a:solidFill>
                <a:latin typeface="Calibri"/>
              </a:rPr>
              <a:t>žuta </a:t>
            </a:r>
            <a:r>
              <a:rPr b="0" lang="sr-Latn-CS" sz="2400" spc="-1" strike="noStrike">
                <a:solidFill>
                  <a:srgbClr val="ffffff"/>
                </a:solidFill>
                <a:latin typeface="Calibri"/>
              </a:rPr>
              <a:t>+ </a:t>
            </a:r>
            <a:r>
              <a:rPr b="0" lang="sr-Latn-CS" sz="2400" spc="-1" strike="noStrike">
                <a:solidFill>
                  <a:srgbClr val="0070c0"/>
                </a:solidFill>
                <a:latin typeface="Calibri"/>
              </a:rPr>
              <a:t>plava</a:t>
            </a:r>
            <a:r>
              <a:rPr b="0" lang="sr-Latn-CS" sz="2400" spc="-1" strike="noStrike">
                <a:solidFill>
                  <a:srgbClr val="ffffff"/>
                </a:solidFill>
                <a:latin typeface="Calibri"/>
              </a:rPr>
              <a:t>) - </a:t>
            </a:r>
            <a:r>
              <a:rPr b="0" lang="sr-Latn-CS" sz="2400" spc="-1" strike="noStrike">
                <a:solidFill>
                  <a:srgbClr val="ff0000"/>
                </a:solidFill>
                <a:latin typeface="Calibri"/>
              </a:rPr>
              <a:t>crvena </a:t>
            </a: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2. </a:t>
            </a:r>
            <a:r>
              <a:rPr b="0" lang="sr-Latn-CS" sz="2400" spc="-1" strike="noStrike">
                <a:solidFill>
                  <a:srgbClr val="7030a0"/>
                </a:solidFill>
                <a:latin typeface="Calibri"/>
              </a:rPr>
              <a:t>ljubičasta</a:t>
            </a:r>
            <a:r>
              <a:rPr b="0" lang="sr-Latn-CS" sz="2400" spc="-1" strike="noStrike">
                <a:solidFill>
                  <a:srgbClr val="ff0000"/>
                </a:solidFill>
                <a:latin typeface="Calibri"/>
              </a:rPr>
              <a:t> </a:t>
            </a:r>
            <a:r>
              <a:rPr b="0" lang="sr-Latn-CS" sz="2400" spc="-1" strike="noStrike">
                <a:solidFill>
                  <a:srgbClr val="ffffff"/>
                </a:solidFill>
                <a:latin typeface="Calibri"/>
              </a:rPr>
              <a:t>(</a:t>
            </a:r>
            <a:r>
              <a:rPr b="0" lang="sr-Latn-CS" sz="2400" spc="-1" strike="noStrike">
                <a:solidFill>
                  <a:srgbClr val="ff0000"/>
                </a:solidFill>
                <a:latin typeface="Calibri"/>
              </a:rPr>
              <a:t>crvena </a:t>
            </a:r>
            <a:r>
              <a:rPr b="0" lang="sr-Latn-CS" sz="2400" spc="-1" strike="noStrike">
                <a:solidFill>
                  <a:srgbClr val="ffffff"/>
                </a:solidFill>
                <a:latin typeface="Calibri"/>
              </a:rPr>
              <a:t>+</a:t>
            </a:r>
            <a:r>
              <a:rPr b="0" lang="sr-Latn-CS" sz="2400" spc="-1" strike="noStrike">
                <a:solidFill>
                  <a:srgbClr val="ff0000"/>
                </a:solidFill>
                <a:latin typeface="Calibri"/>
              </a:rPr>
              <a:t> </a:t>
            </a:r>
            <a:r>
              <a:rPr b="0" lang="sr-Latn-CS" sz="2400" spc="-1" strike="noStrike">
                <a:solidFill>
                  <a:srgbClr val="0070c0"/>
                </a:solidFill>
                <a:latin typeface="Calibri"/>
              </a:rPr>
              <a:t>plava</a:t>
            </a:r>
            <a:r>
              <a:rPr b="0" lang="sr-Latn-CS" sz="2400" spc="-1" strike="noStrike">
                <a:solidFill>
                  <a:srgbClr val="ffffff"/>
                </a:solidFill>
                <a:latin typeface="Calibri"/>
              </a:rPr>
              <a:t>)</a:t>
            </a:r>
            <a:r>
              <a:rPr b="0" lang="sr-Latn-CS" sz="2400" spc="-1" strike="noStrike">
                <a:solidFill>
                  <a:srgbClr val="ffff00"/>
                </a:solidFill>
                <a:latin typeface="Calibri"/>
              </a:rPr>
              <a:t> </a:t>
            </a:r>
            <a:r>
              <a:rPr b="0" lang="sr-Latn-CS" sz="2400" spc="-1" strike="noStrike">
                <a:solidFill>
                  <a:srgbClr val="ffffff"/>
                </a:solidFill>
                <a:latin typeface="Calibri"/>
              </a:rPr>
              <a:t>-</a:t>
            </a:r>
            <a:r>
              <a:rPr b="0" lang="sr-Latn-CS" sz="2400" spc="-1" strike="noStrike">
                <a:solidFill>
                  <a:srgbClr val="ffff00"/>
                </a:solidFill>
                <a:latin typeface="Calibri"/>
              </a:rPr>
              <a:t> žuta</a:t>
            </a: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3. </a:t>
            </a:r>
            <a:r>
              <a:rPr b="0" lang="sr-Latn-CS" sz="2400" spc="-1" strike="noStrike">
                <a:solidFill>
                  <a:srgbClr val="ff6600"/>
                </a:solidFill>
                <a:latin typeface="Calibri"/>
              </a:rPr>
              <a:t>narančasta</a:t>
            </a:r>
            <a:r>
              <a:rPr b="0" lang="sr-Latn-CS" sz="2400" spc="-1" strike="noStrike">
                <a:solidFill>
                  <a:srgbClr val="ffffff"/>
                </a:solidFill>
                <a:latin typeface="Calibri"/>
              </a:rPr>
              <a:t> (</a:t>
            </a:r>
            <a:r>
              <a:rPr b="0" lang="sr-Latn-CS" sz="2400" spc="-1" strike="noStrike">
                <a:solidFill>
                  <a:srgbClr val="ffff00"/>
                </a:solidFill>
                <a:latin typeface="Calibri"/>
              </a:rPr>
              <a:t>žuta </a:t>
            </a:r>
            <a:r>
              <a:rPr b="0" lang="sr-Latn-CS" sz="2400" spc="-1" strike="noStrike">
                <a:solidFill>
                  <a:srgbClr val="ffffff"/>
                </a:solidFill>
                <a:latin typeface="Calibri"/>
              </a:rPr>
              <a:t>+ </a:t>
            </a:r>
            <a:r>
              <a:rPr b="0" lang="sr-Latn-CS" sz="2400" spc="-1" strike="noStrike">
                <a:solidFill>
                  <a:srgbClr val="ff0000"/>
                </a:solidFill>
                <a:latin typeface="Calibri"/>
              </a:rPr>
              <a:t>crvena</a:t>
            </a:r>
            <a:r>
              <a:rPr b="0" lang="sr-Latn-CS" sz="2400" spc="-1" strike="noStrike">
                <a:solidFill>
                  <a:srgbClr val="ffffff"/>
                </a:solidFill>
                <a:latin typeface="Calibri"/>
              </a:rPr>
              <a:t>) - </a:t>
            </a:r>
            <a:r>
              <a:rPr b="0" lang="sr-Latn-CS" sz="2400" spc="-1" strike="noStrike">
                <a:solidFill>
                  <a:srgbClr val="0070c0"/>
                </a:solidFill>
                <a:latin typeface="Calibri"/>
              </a:rPr>
              <a:t>plava</a:t>
            </a:r>
            <a:r>
              <a:rPr b="0" lang="sr-Latn-CS" sz="2400" spc="-1" strike="noStrike">
                <a:solidFill>
                  <a:srgbClr val="ffffff"/>
                </a:solidFill>
                <a:latin typeface="Calibri"/>
              </a:rPr>
              <a:t> </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Svaki par se sastoji od - 1 osnovne i 1 izvedene boje </a:t>
            </a:r>
            <a:endParaRPr b="0" lang="sr-Latn-CS" sz="2400" spc="-1" strike="noStrike">
              <a:solidFill>
                <a:srgbClr val="ffffff"/>
              </a:solidFill>
              <a:latin typeface="Calibri"/>
            </a:endParaRPr>
          </a:p>
          <a:p>
            <a:pPr>
              <a:lnSpc>
                <a:spcPct val="100000"/>
              </a:lnSpc>
              <a:spcBef>
                <a:spcPts val="479"/>
              </a:spcBef>
            </a:pPr>
            <a:r>
              <a:rPr b="0" lang="sr-Latn-CS" sz="2400" spc="-1" strike="noStrike">
                <a:solidFill>
                  <a:srgbClr val="ffffff"/>
                </a:solidFill>
                <a:latin typeface="Calibri"/>
              </a:rPr>
              <a:t>                                        </a:t>
            </a:r>
            <a:r>
              <a:rPr b="0" lang="sr-Latn-CS" sz="2400" spc="-1" strike="noStrike">
                <a:solidFill>
                  <a:srgbClr val="ffffff"/>
                </a:solidFill>
                <a:latin typeface="Calibri"/>
              </a:rPr>
              <a:t>- 1 tople i 1 hladne boje.</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Miješanjem boja iz komplementarnog para nastaje smeđa.</a:t>
            </a:r>
            <a:endParaRPr b="0" lang="sr-Latn-CS" sz="24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91" name="CustomShape 2"/>
          <p:cNvSpPr/>
          <p:nvPr/>
        </p:nvSpPr>
        <p:spPr>
          <a:xfrm>
            <a:off x="4212000" y="1412640"/>
            <a:ext cx="1799640" cy="1439640"/>
          </a:xfrm>
          <a:prstGeom prst="rect">
            <a:avLst/>
          </a:prstGeom>
          <a:solidFill>
            <a:srgbClr val="c00000"/>
          </a:solidFill>
          <a:ln w="9360">
            <a:solidFill>
              <a:srgbClr val="000000"/>
            </a:solidFill>
            <a:miter/>
          </a:ln>
        </p:spPr>
        <p:style>
          <a:lnRef idx="0"/>
          <a:fillRef idx="0"/>
          <a:effectRef idx="0"/>
          <a:fontRef idx="minor"/>
        </p:style>
      </p:sp>
      <p:sp>
        <p:nvSpPr>
          <p:cNvPr id="92" name="TextShape 3"/>
          <p:cNvSpPr txBox="1"/>
          <p:nvPr/>
        </p:nvSpPr>
        <p:spPr>
          <a:xfrm>
            <a:off x="457200" y="260640"/>
            <a:ext cx="3754440" cy="6192360"/>
          </a:xfrm>
          <a:prstGeom prst="rect">
            <a:avLst/>
          </a:prstGeom>
          <a:noFill/>
          <a:ln>
            <a:noFill/>
          </a:ln>
        </p:spPr>
        <p:txBody>
          <a:bodyPr>
            <a:noAutofit/>
          </a:bodyPr>
          <a:p>
            <a:pPr>
              <a:lnSpc>
                <a:spcPct val="100000"/>
              </a:lnSpc>
              <a:spcBef>
                <a:spcPts val="641"/>
              </a:spcBef>
            </a:pPr>
            <a:r>
              <a:rPr b="0" lang="sr-Latn-CS" sz="3200" spc="-1" strike="noStrike">
                <a:solidFill>
                  <a:srgbClr val="ffffff"/>
                </a:solidFill>
                <a:latin typeface="Calibri"/>
              </a:rPr>
              <a:t>KOMPLEMENTARNI PAROVI</a:t>
            </a: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crvena-zelena</a:t>
            </a: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plava-narančasta</a:t>
            </a: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žuta-ljubičasta</a:t>
            </a:r>
            <a:endParaRPr b="0" lang="sr-Latn-CS" sz="3200" spc="-1" strike="noStrike">
              <a:solidFill>
                <a:srgbClr val="ffffff"/>
              </a:solidFill>
              <a:latin typeface="Calibri"/>
            </a:endParaRPr>
          </a:p>
        </p:txBody>
      </p:sp>
      <p:sp>
        <p:nvSpPr>
          <p:cNvPr id="93" name="CustomShape 4"/>
          <p:cNvSpPr/>
          <p:nvPr/>
        </p:nvSpPr>
        <p:spPr>
          <a:xfrm>
            <a:off x="6012000" y="1412640"/>
            <a:ext cx="1799640" cy="1439640"/>
          </a:xfrm>
          <a:prstGeom prst="rect">
            <a:avLst/>
          </a:prstGeom>
          <a:solidFill>
            <a:srgbClr val="008000"/>
          </a:solidFill>
          <a:ln w="9360">
            <a:solidFill>
              <a:srgbClr val="000000"/>
            </a:solidFill>
            <a:miter/>
          </a:ln>
        </p:spPr>
        <p:style>
          <a:lnRef idx="0"/>
          <a:fillRef idx="0"/>
          <a:effectRef idx="0"/>
          <a:fontRef idx="minor"/>
        </p:style>
      </p:sp>
      <p:sp>
        <p:nvSpPr>
          <p:cNvPr id="94" name="CustomShape 5"/>
          <p:cNvSpPr/>
          <p:nvPr/>
        </p:nvSpPr>
        <p:spPr>
          <a:xfrm>
            <a:off x="3514680" y="1079640"/>
            <a:ext cx="1799640" cy="360"/>
          </a:xfrm>
          <a:prstGeom prst="rect">
            <a:avLst/>
          </a:prstGeom>
          <a:solidFill>
            <a:srgbClr val="002060"/>
          </a:solidFill>
          <a:ln w="9360">
            <a:solidFill>
              <a:srgbClr val="000000"/>
            </a:solidFill>
            <a:miter/>
          </a:ln>
        </p:spPr>
        <p:style>
          <a:lnRef idx="0"/>
          <a:fillRef idx="0"/>
          <a:effectRef idx="0"/>
          <a:fontRef idx="minor"/>
        </p:style>
      </p:sp>
      <p:sp>
        <p:nvSpPr>
          <p:cNvPr id="95" name="CustomShape 6"/>
          <p:cNvSpPr/>
          <p:nvPr/>
        </p:nvSpPr>
        <p:spPr>
          <a:xfrm>
            <a:off x="4212000" y="3069000"/>
            <a:ext cx="1799640" cy="1439640"/>
          </a:xfrm>
          <a:prstGeom prst="rect">
            <a:avLst/>
          </a:prstGeom>
          <a:solidFill>
            <a:srgbClr val="002060"/>
          </a:solidFill>
          <a:ln w="9360">
            <a:solidFill>
              <a:srgbClr val="000000"/>
            </a:solidFill>
            <a:miter/>
          </a:ln>
        </p:spPr>
        <p:style>
          <a:lnRef idx="0"/>
          <a:fillRef idx="0"/>
          <a:effectRef idx="0"/>
          <a:fontRef idx="minor"/>
        </p:style>
      </p:sp>
      <p:sp>
        <p:nvSpPr>
          <p:cNvPr id="96" name="CustomShape 7"/>
          <p:cNvSpPr/>
          <p:nvPr/>
        </p:nvSpPr>
        <p:spPr>
          <a:xfrm>
            <a:off x="6012000" y="3069000"/>
            <a:ext cx="1799640" cy="1439640"/>
          </a:xfrm>
          <a:prstGeom prst="rect">
            <a:avLst/>
          </a:prstGeom>
          <a:solidFill>
            <a:srgbClr val="ff3300"/>
          </a:solidFill>
          <a:ln w="9360">
            <a:solidFill>
              <a:srgbClr val="000000"/>
            </a:solidFill>
            <a:miter/>
          </a:ln>
        </p:spPr>
        <p:style>
          <a:lnRef idx="0"/>
          <a:fillRef idx="0"/>
          <a:effectRef idx="0"/>
          <a:fontRef idx="minor"/>
        </p:style>
      </p:sp>
      <p:sp>
        <p:nvSpPr>
          <p:cNvPr id="97" name="CustomShape 8"/>
          <p:cNvSpPr/>
          <p:nvPr/>
        </p:nvSpPr>
        <p:spPr>
          <a:xfrm>
            <a:off x="4212000" y="4725000"/>
            <a:ext cx="1799640" cy="1439640"/>
          </a:xfrm>
          <a:prstGeom prst="rect">
            <a:avLst/>
          </a:prstGeom>
          <a:solidFill>
            <a:srgbClr val="ffff00"/>
          </a:solidFill>
          <a:ln w="9360">
            <a:solidFill>
              <a:srgbClr val="000000"/>
            </a:solidFill>
            <a:miter/>
          </a:ln>
        </p:spPr>
        <p:style>
          <a:lnRef idx="0"/>
          <a:fillRef idx="0"/>
          <a:effectRef idx="0"/>
          <a:fontRef idx="minor"/>
        </p:style>
      </p:sp>
      <p:sp>
        <p:nvSpPr>
          <p:cNvPr id="98" name="CustomShape 9"/>
          <p:cNvSpPr/>
          <p:nvPr/>
        </p:nvSpPr>
        <p:spPr>
          <a:xfrm>
            <a:off x="6012360" y="4725360"/>
            <a:ext cx="1799640" cy="1439640"/>
          </a:xfrm>
          <a:prstGeom prst="rect">
            <a:avLst/>
          </a:prstGeom>
          <a:solidFill>
            <a:srgbClr val="9900cc"/>
          </a:solidFill>
          <a:ln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100" name="TextShape 2"/>
          <p:cNvSpPr txBox="1"/>
          <p:nvPr/>
        </p:nvSpPr>
        <p:spPr>
          <a:xfrm>
            <a:off x="5580000" y="1412640"/>
            <a:ext cx="3384000" cy="4392000"/>
          </a:xfrm>
          <a:prstGeom prst="rect">
            <a:avLst/>
          </a:prstGeom>
          <a:noFill/>
          <a:ln>
            <a:noFill/>
          </a:ln>
        </p:spPr>
        <p:txBody>
          <a:bodyPr>
            <a:normAutofit/>
          </a:bodyPr>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Kako su smještene komplementarne boje unutar spektralnog kruga?</a:t>
            </a:r>
            <a:endParaRPr b="0" lang="sr-Latn-CS" sz="3200" spc="-1" strike="noStrike">
              <a:solidFill>
                <a:srgbClr val="ffffff"/>
              </a:solidFill>
              <a:latin typeface="Calibri"/>
            </a:endParaRPr>
          </a:p>
          <a:p>
            <a:pPr>
              <a:lnSpc>
                <a:spcPct val="100000"/>
              </a:lnSpc>
              <a:spcBef>
                <a:spcPts val="641"/>
              </a:spcBef>
            </a:pPr>
            <a:endParaRPr b="0" lang="sr-Latn-CS" sz="3200" spc="-1" strike="noStrike">
              <a:solidFill>
                <a:srgbClr val="ffffff"/>
              </a:solidFill>
              <a:latin typeface="Calibri"/>
            </a:endParaRPr>
          </a:p>
          <a:p>
            <a:pPr>
              <a:lnSpc>
                <a:spcPct val="100000"/>
              </a:lnSpc>
              <a:spcBef>
                <a:spcPts val="300"/>
              </a:spcBef>
            </a:pPr>
            <a:r>
              <a:rPr b="0" i="1" lang="sr-Latn-CS" sz="1500" spc="-1" strike="noStrike">
                <a:solidFill>
                  <a:srgbClr val="ffffff"/>
                </a:solidFill>
                <a:latin typeface="Calibri"/>
              </a:rPr>
              <a:t>(Jedna nasuprot druge, najudaljenije su.)</a:t>
            </a:r>
            <a:endParaRPr b="0" lang="sr-Latn-CS" sz="1500" spc="-1" strike="noStrike">
              <a:solidFill>
                <a:srgbClr val="ffffff"/>
              </a:solidFill>
              <a:latin typeface="Calibri"/>
            </a:endParaRPr>
          </a:p>
        </p:txBody>
      </p:sp>
      <p:pic>
        <p:nvPicPr>
          <p:cNvPr id="101" name="Slika 3" descr=""/>
          <p:cNvPicPr/>
          <p:nvPr/>
        </p:nvPicPr>
        <p:blipFill>
          <a:blip r:embed="rId1"/>
          <a:stretch/>
        </p:blipFill>
        <p:spPr>
          <a:xfrm>
            <a:off x="539640" y="1484640"/>
            <a:ext cx="4762080" cy="47620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103" name="TextShape 2"/>
          <p:cNvSpPr txBox="1"/>
          <p:nvPr/>
        </p:nvSpPr>
        <p:spPr>
          <a:xfrm>
            <a:off x="457200" y="4941000"/>
            <a:ext cx="8229240" cy="1184760"/>
          </a:xfrm>
          <a:prstGeom prst="rect">
            <a:avLst/>
          </a:prstGeom>
          <a:noFill/>
          <a:ln>
            <a:noFill/>
          </a:ln>
        </p:spPr>
        <p:txBody>
          <a:bodyPr>
            <a:normAutofit fontScale="39000"/>
          </a:bodyPr>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Pronađi komplementarne parove boja na detaljima slika.</a:t>
            </a:r>
            <a:endParaRPr b="0" lang="sr-Latn-CS" sz="3200" spc="-1" strike="noStrike">
              <a:solidFill>
                <a:srgbClr val="ffffff"/>
              </a:solidFill>
              <a:latin typeface="Calibri"/>
            </a:endParaRPr>
          </a:p>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Što bi trebalo promijeniti kako bi na svim detaljima bili komplementarni parovi?   </a:t>
            </a:r>
            <a:r>
              <a:rPr b="0" i="1" lang="sr-Latn-CS" sz="2300" spc="-1" strike="noStrike">
                <a:solidFill>
                  <a:srgbClr val="ffffff"/>
                </a:solidFill>
                <a:latin typeface="Calibri"/>
              </a:rPr>
              <a:t>(Jednu od boja na gornjem detalju u sredini i gornjem desnom detalju.)</a:t>
            </a:r>
            <a:endParaRPr b="0" lang="sr-Latn-CS" sz="2300" spc="-1" strike="noStrike">
              <a:solidFill>
                <a:srgbClr val="ffffff"/>
              </a:solidFill>
              <a:latin typeface="Calibri"/>
            </a:endParaRPr>
          </a:p>
          <a:p>
            <a:pPr marL="343080" indent="-342720">
              <a:lnSpc>
                <a:spcPct val="100000"/>
              </a:lnSpc>
              <a:spcBef>
                <a:spcPts val="641"/>
              </a:spcBef>
            </a:pPr>
            <a:endParaRPr b="0" lang="sr-Latn-CS" sz="2300" spc="-1" strike="noStrike">
              <a:solidFill>
                <a:srgbClr val="ffffff"/>
              </a:solidFill>
              <a:latin typeface="Calibri"/>
            </a:endParaRPr>
          </a:p>
        </p:txBody>
      </p:sp>
      <p:pic>
        <p:nvPicPr>
          <p:cNvPr id="104" name="Picture 2" descr=""/>
          <p:cNvPicPr/>
          <p:nvPr/>
        </p:nvPicPr>
        <p:blipFill>
          <a:blip r:embed="rId1"/>
          <a:stretch/>
        </p:blipFill>
        <p:spPr>
          <a:xfrm>
            <a:off x="467640" y="260640"/>
            <a:ext cx="2014920" cy="2159640"/>
          </a:xfrm>
          <a:prstGeom prst="rect">
            <a:avLst/>
          </a:prstGeom>
          <a:ln>
            <a:noFill/>
          </a:ln>
        </p:spPr>
      </p:pic>
      <p:pic>
        <p:nvPicPr>
          <p:cNvPr id="105" name="Picture 3" descr=""/>
          <p:cNvPicPr/>
          <p:nvPr/>
        </p:nvPicPr>
        <p:blipFill>
          <a:blip r:embed="rId2"/>
          <a:stretch/>
        </p:blipFill>
        <p:spPr>
          <a:xfrm>
            <a:off x="3127320" y="260640"/>
            <a:ext cx="2812680" cy="2159640"/>
          </a:xfrm>
          <a:prstGeom prst="rect">
            <a:avLst/>
          </a:prstGeom>
          <a:ln>
            <a:noFill/>
          </a:ln>
        </p:spPr>
      </p:pic>
      <p:pic>
        <p:nvPicPr>
          <p:cNvPr id="106" name="Picture 4" descr=""/>
          <p:cNvPicPr/>
          <p:nvPr/>
        </p:nvPicPr>
        <p:blipFill>
          <a:blip r:embed="rId3"/>
          <a:stretch/>
        </p:blipFill>
        <p:spPr>
          <a:xfrm>
            <a:off x="5008680" y="2601000"/>
            <a:ext cx="2678760" cy="2159640"/>
          </a:xfrm>
          <a:prstGeom prst="rect">
            <a:avLst/>
          </a:prstGeom>
          <a:ln>
            <a:noFill/>
          </a:ln>
        </p:spPr>
      </p:pic>
      <p:pic>
        <p:nvPicPr>
          <p:cNvPr id="107" name="Picture 5" descr=""/>
          <p:cNvPicPr/>
          <p:nvPr/>
        </p:nvPicPr>
        <p:blipFill>
          <a:blip r:embed="rId4"/>
          <a:stretch/>
        </p:blipFill>
        <p:spPr>
          <a:xfrm>
            <a:off x="6588360" y="260640"/>
            <a:ext cx="2157120" cy="2159640"/>
          </a:xfrm>
          <a:prstGeom prst="rect">
            <a:avLst/>
          </a:prstGeom>
          <a:ln>
            <a:noFill/>
          </a:ln>
        </p:spPr>
      </p:pic>
      <p:pic>
        <p:nvPicPr>
          <p:cNvPr id="108" name="Picture 8" descr=""/>
          <p:cNvPicPr/>
          <p:nvPr/>
        </p:nvPicPr>
        <p:blipFill>
          <a:blip r:embed="rId5"/>
          <a:srcRect l="0" t="0" r="1715" b="0"/>
          <a:stretch/>
        </p:blipFill>
        <p:spPr>
          <a:xfrm>
            <a:off x="1547640" y="2609280"/>
            <a:ext cx="2497320" cy="21596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110" name="TextShape 2"/>
          <p:cNvSpPr txBox="1"/>
          <p:nvPr/>
        </p:nvSpPr>
        <p:spPr>
          <a:xfrm>
            <a:off x="457200" y="4941000"/>
            <a:ext cx="8229240" cy="1656000"/>
          </a:xfrm>
          <a:prstGeom prst="rect">
            <a:avLst/>
          </a:prstGeom>
          <a:noFill/>
          <a:ln>
            <a:noFill/>
          </a:ln>
        </p:spPr>
        <p:txBody>
          <a:bodyPr>
            <a:normAutofit fontScale="65000"/>
          </a:bodyPr>
          <a:p>
            <a:pPr marL="343080" indent="-342720">
              <a:lnSpc>
                <a:spcPct val="100000"/>
              </a:lnSpc>
              <a:spcBef>
                <a:spcPts val="561"/>
              </a:spcBef>
              <a:buClr>
                <a:srgbClr val="ffffff"/>
              </a:buClr>
              <a:buFont typeface="Arial"/>
              <a:buChar char="•"/>
            </a:pPr>
            <a:r>
              <a:rPr b="0" lang="sr-Latn-CS" sz="2800" spc="-1" strike="noStrike">
                <a:solidFill>
                  <a:srgbClr val="ffffff"/>
                </a:solidFill>
                <a:latin typeface="Calibri"/>
              </a:rPr>
              <a:t>Koje parove komplementarnih boja možeš uočiti na slici?  </a:t>
            </a:r>
            <a:endParaRPr b="0" lang="sr-Latn-CS" sz="2800" spc="-1" strike="noStrike">
              <a:solidFill>
                <a:srgbClr val="ffffff"/>
              </a:solidFill>
              <a:latin typeface="Calibri"/>
            </a:endParaRPr>
          </a:p>
          <a:p>
            <a:pPr>
              <a:lnSpc>
                <a:spcPct val="100000"/>
              </a:lnSpc>
              <a:spcBef>
                <a:spcPts val="561"/>
              </a:spcBef>
            </a:pPr>
            <a:r>
              <a:rPr b="0" i="1" lang="sr-Latn-CS" sz="2800" spc="-1" strike="noStrike">
                <a:solidFill>
                  <a:srgbClr val="ffffff"/>
                </a:solidFill>
                <a:latin typeface="Calibri"/>
              </a:rPr>
              <a:t>      </a:t>
            </a:r>
            <a:r>
              <a:rPr b="0" i="1" lang="sr-Latn-CS" sz="2200" spc="-1" strike="noStrike">
                <a:solidFill>
                  <a:srgbClr val="ffffff"/>
                </a:solidFill>
                <a:latin typeface="Calibri"/>
              </a:rPr>
              <a:t>(</a:t>
            </a:r>
            <a:r>
              <a:rPr b="0" i="1" lang="sr-Latn-CS" sz="2200" spc="-1" strike="noStrike">
                <a:solidFill>
                  <a:srgbClr val="0070c0"/>
                </a:solidFill>
                <a:latin typeface="Calibri"/>
              </a:rPr>
              <a:t>P</a:t>
            </a:r>
            <a:r>
              <a:rPr b="0" i="1" lang="sr-Latn-CS" sz="2200" spc="-1" strike="noStrike">
                <a:solidFill>
                  <a:srgbClr val="ffffff"/>
                </a:solidFill>
                <a:latin typeface="Calibri"/>
              </a:rPr>
              <a:t> – </a:t>
            </a:r>
            <a:r>
              <a:rPr b="0" i="1" lang="sr-Latn-CS" sz="2200" spc="-1" strike="noStrike">
                <a:solidFill>
                  <a:srgbClr val="ff6600"/>
                </a:solidFill>
                <a:latin typeface="Calibri"/>
              </a:rPr>
              <a:t>N</a:t>
            </a:r>
            <a:r>
              <a:rPr b="0" i="1" lang="sr-Latn-CS" sz="2200" spc="-1" strike="noStrike">
                <a:solidFill>
                  <a:srgbClr val="ffffff"/>
                </a:solidFill>
                <a:latin typeface="Calibri"/>
              </a:rPr>
              <a:t>, </a:t>
            </a:r>
            <a:r>
              <a:rPr b="0" i="1" lang="sr-Latn-CS" sz="2200" spc="-1" strike="noStrike">
                <a:solidFill>
                  <a:srgbClr val="ffff00"/>
                </a:solidFill>
                <a:latin typeface="Calibri"/>
              </a:rPr>
              <a:t>Ž</a:t>
            </a:r>
            <a:r>
              <a:rPr b="0" i="1" lang="sr-Latn-CS" sz="2200" spc="-1" strike="noStrike">
                <a:solidFill>
                  <a:srgbClr val="ffffff"/>
                </a:solidFill>
                <a:latin typeface="Calibri"/>
              </a:rPr>
              <a:t> – </a:t>
            </a:r>
            <a:r>
              <a:rPr b="0" i="1" lang="sr-Latn-CS" sz="2200" spc="-1" strike="noStrike">
                <a:solidFill>
                  <a:srgbClr val="9900cc"/>
                </a:solidFill>
                <a:latin typeface="Calibri"/>
              </a:rPr>
              <a:t>LJ</a:t>
            </a:r>
            <a:r>
              <a:rPr b="0" i="1" lang="sr-Latn-CS" sz="2200" spc="-1" strike="noStrike">
                <a:solidFill>
                  <a:srgbClr val="ffffff"/>
                </a:solidFill>
                <a:latin typeface="Calibri"/>
              </a:rPr>
              <a:t>, </a:t>
            </a:r>
            <a:r>
              <a:rPr b="0" i="1" lang="sr-Latn-CS" sz="2200" spc="-1" strike="noStrike">
                <a:solidFill>
                  <a:srgbClr val="ff0000"/>
                </a:solidFill>
                <a:latin typeface="Calibri"/>
              </a:rPr>
              <a:t>C </a:t>
            </a:r>
            <a:r>
              <a:rPr b="0" i="1" lang="sr-Latn-CS" sz="2200" spc="-1" strike="noStrike">
                <a:solidFill>
                  <a:srgbClr val="ffffff"/>
                </a:solidFill>
                <a:latin typeface="Calibri"/>
              </a:rPr>
              <a:t>– </a:t>
            </a:r>
            <a:r>
              <a:rPr b="0" i="1" lang="sr-Latn-CS" sz="2200" spc="-1" strike="noStrike">
                <a:solidFill>
                  <a:srgbClr val="00b050"/>
                </a:solidFill>
                <a:latin typeface="Calibri"/>
              </a:rPr>
              <a:t>Z</a:t>
            </a:r>
            <a:r>
              <a:rPr b="0" i="1" lang="sr-Latn-CS" sz="2200" spc="-1" strike="noStrike">
                <a:solidFill>
                  <a:srgbClr val="ffffff"/>
                </a:solidFill>
                <a:latin typeface="Calibri"/>
              </a:rPr>
              <a:t>)</a:t>
            </a:r>
            <a:endParaRPr b="0" lang="sr-Latn-CS" sz="2200" spc="-1" strike="noStrike">
              <a:solidFill>
                <a:srgbClr val="ffffff"/>
              </a:solidFill>
              <a:latin typeface="Calibri"/>
            </a:endParaRPr>
          </a:p>
          <a:p>
            <a:pPr marL="343080" indent="-342720">
              <a:lnSpc>
                <a:spcPct val="100000"/>
              </a:lnSpc>
              <a:spcBef>
                <a:spcPts val="641"/>
              </a:spcBef>
              <a:buClr>
                <a:srgbClr val="ffffff"/>
              </a:buClr>
              <a:buFont typeface="Arial"/>
              <a:buChar char="•"/>
            </a:pPr>
            <a:r>
              <a:rPr b="0" lang="sr-Latn-CS" sz="2800" spc="-1" strike="noStrike">
                <a:solidFill>
                  <a:srgbClr val="ffffff"/>
                </a:solidFill>
                <a:latin typeface="Calibri"/>
              </a:rPr>
              <a:t>Jesu li crvena i ljubičasta komplementarni par?</a:t>
            </a:r>
            <a:r>
              <a:rPr b="0" lang="sr-Latn-CS" sz="3200" spc="-1" strike="noStrike">
                <a:solidFill>
                  <a:srgbClr val="ffffff"/>
                </a:solidFill>
                <a:latin typeface="Calibri"/>
              </a:rPr>
              <a:t> </a:t>
            </a:r>
            <a:r>
              <a:rPr b="0" i="1" lang="sr-Latn-CS" sz="1900" spc="-1" strike="noStrike">
                <a:solidFill>
                  <a:srgbClr val="ffffff"/>
                </a:solidFill>
                <a:latin typeface="Calibri"/>
              </a:rPr>
              <a:t>(Nisu.)   </a:t>
            </a:r>
            <a:endParaRPr b="0" lang="sr-Latn-CS" sz="1900" spc="-1" strike="noStrike">
              <a:solidFill>
                <a:srgbClr val="ffffff"/>
              </a:solidFill>
              <a:latin typeface="Calibri"/>
            </a:endParaRPr>
          </a:p>
          <a:p>
            <a:pPr marL="343080" indent="-342720">
              <a:lnSpc>
                <a:spcPct val="100000"/>
              </a:lnSpc>
              <a:spcBef>
                <a:spcPts val="561"/>
              </a:spcBef>
              <a:buClr>
                <a:srgbClr val="ffffff"/>
              </a:buClr>
              <a:buFont typeface="Arial"/>
              <a:buChar char="•"/>
            </a:pPr>
            <a:r>
              <a:rPr b="0" lang="sr-Latn-CS" sz="2800" spc="-1" strike="noStrike">
                <a:solidFill>
                  <a:srgbClr val="ffffff"/>
                </a:solidFill>
                <a:latin typeface="Calibri"/>
              </a:rPr>
              <a:t>Pojasni.  </a:t>
            </a:r>
            <a:r>
              <a:rPr b="0" i="1" lang="sr-Latn-CS" sz="1900" spc="-1" strike="noStrike">
                <a:solidFill>
                  <a:srgbClr val="ffffff"/>
                </a:solidFill>
                <a:latin typeface="Calibri"/>
              </a:rPr>
              <a:t>(Nije zbroj sve 3 osnovne boje.)</a:t>
            </a:r>
            <a:endParaRPr b="0" lang="sr-Latn-CS" sz="1900" spc="-1" strike="noStrike">
              <a:solidFill>
                <a:srgbClr val="ffffff"/>
              </a:solidFill>
              <a:latin typeface="Calibri"/>
            </a:endParaRPr>
          </a:p>
        </p:txBody>
      </p:sp>
      <p:pic>
        <p:nvPicPr>
          <p:cNvPr id="111" name="Picture 2" descr=""/>
          <p:cNvPicPr/>
          <p:nvPr/>
        </p:nvPicPr>
        <p:blipFill>
          <a:blip r:embed="rId1"/>
          <a:stretch/>
        </p:blipFill>
        <p:spPr>
          <a:xfrm>
            <a:off x="611640" y="188640"/>
            <a:ext cx="6048360" cy="4445640"/>
          </a:xfrm>
          <a:prstGeom prst="rect">
            <a:avLst/>
          </a:prstGeom>
          <a:ln>
            <a:noFill/>
          </a:ln>
        </p:spPr>
      </p:pic>
      <p:sp>
        <p:nvSpPr>
          <p:cNvPr id="112" name="CustomShape 3"/>
          <p:cNvSpPr/>
          <p:nvPr/>
        </p:nvSpPr>
        <p:spPr>
          <a:xfrm>
            <a:off x="6732360" y="3717000"/>
            <a:ext cx="223200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hr-HR" sz="1800" spc="-1" strike="noStrike">
                <a:solidFill>
                  <a:srgbClr val="ffffff"/>
                </a:solidFill>
                <a:latin typeface="Calibri"/>
              </a:rPr>
              <a:t>Paul Gauguin, Pokraj mora, 1892., ulje na platnu</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noAutofit/>
          </a:bodyPr>
          <a:p>
            <a:endParaRPr b="0" lang="sr-Latn-CS" sz="1800" spc="-1" strike="noStrike">
              <a:solidFill>
                <a:srgbClr val="ffffff"/>
              </a:solidFill>
              <a:latin typeface="Calibri"/>
            </a:endParaRPr>
          </a:p>
        </p:txBody>
      </p:sp>
      <p:sp>
        <p:nvSpPr>
          <p:cNvPr id="114" name="TextShape 2"/>
          <p:cNvSpPr txBox="1"/>
          <p:nvPr/>
        </p:nvSpPr>
        <p:spPr>
          <a:xfrm>
            <a:off x="457200" y="3789000"/>
            <a:ext cx="3538440" cy="2336760"/>
          </a:xfrm>
          <a:prstGeom prst="rect">
            <a:avLst/>
          </a:prstGeom>
          <a:noFill/>
          <a:ln>
            <a:noFill/>
          </a:ln>
        </p:spPr>
        <p:txBody>
          <a:bodyPr>
            <a:normAutofit/>
          </a:bodyPr>
          <a:p>
            <a:pPr marL="343080" indent="-342720">
              <a:lnSpc>
                <a:spcPct val="100000"/>
              </a:lnSpc>
              <a:spcBef>
                <a:spcPts val="641"/>
              </a:spcBef>
              <a:buClr>
                <a:srgbClr val="ffffff"/>
              </a:buClr>
              <a:buFont typeface="Arial"/>
              <a:buChar char="•"/>
            </a:pPr>
            <a:r>
              <a:rPr b="0" lang="sr-Latn-CS" sz="3200" spc="-1" strike="noStrike">
                <a:solidFill>
                  <a:srgbClr val="ffffff"/>
                </a:solidFill>
                <a:latin typeface="Calibri"/>
              </a:rPr>
              <a:t>Komplementarne parove možeš uočiti i u prirodi.</a:t>
            </a:r>
            <a:endParaRPr b="0" lang="sr-Latn-CS" sz="3200" spc="-1" strike="noStrike">
              <a:solidFill>
                <a:srgbClr val="ffffff"/>
              </a:solidFill>
              <a:latin typeface="Calibri"/>
            </a:endParaRPr>
          </a:p>
        </p:txBody>
      </p:sp>
      <p:pic>
        <p:nvPicPr>
          <p:cNvPr id="115" name="Picture 2" descr=""/>
          <p:cNvPicPr/>
          <p:nvPr/>
        </p:nvPicPr>
        <p:blipFill>
          <a:blip r:embed="rId1"/>
          <a:stretch/>
        </p:blipFill>
        <p:spPr>
          <a:xfrm>
            <a:off x="323640" y="260640"/>
            <a:ext cx="1919520" cy="2879640"/>
          </a:xfrm>
          <a:prstGeom prst="rect">
            <a:avLst/>
          </a:prstGeom>
          <a:ln>
            <a:noFill/>
          </a:ln>
        </p:spPr>
      </p:pic>
      <p:pic>
        <p:nvPicPr>
          <p:cNvPr id="116" name="Picture 3" descr=""/>
          <p:cNvPicPr/>
          <p:nvPr/>
        </p:nvPicPr>
        <p:blipFill>
          <a:blip r:embed="rId2"/>
          <a:stretch/>
        </p:blipFill>
        <p:spPr>
          <a:xfrm>
            <a:off x="6804360" y="3357000"/>
            <a:ext cx="1919520" cy="2879640"/>
          </a:xfrm>
          <a:prstGeom prst="rect">
            <a:avLst/>
          </a:prstGeom>
          <a:ln>
            <a:noFill/>
          </a:ln>
        </p:spPr>
      </p:pic>
      <p:pic>
        <p:nvPicPr>
          <p:cNvPr id="117" name="Picture 4" descr=""/>
          <p:cNvPicPr/>
          <p:nvPr/>
        </p:nvPicPr>
        <p:blipFill>
          <a:blip r:embed="rId3"/>
          <a:stretch/>
        </p:blipFill>
        <p:spPr>
          <a:xfrm>
            <a:off x="4428000" y="260640"/>
            <a:ext cx="2235960" cy="2879640"/>
          </a:xfrm>
          <a:prstGeom prst="rect">
            <a:avLst/>
          </a:prstGeom>
          <a:ln>
            <a:noFill/>
          </a:ln>
        </p:spPr>
      </p:pic>
      <p:pic>
        <p:nvPicPr>
          <p:cNvPr id="118" name="Picture 5" descr=""/>
          <p:cNvPicPr/>
          <p:nvPr/>
        </p:nvPicPr>
        <p:blipFill>
          <a:blip r:embed="rId4"/>
          <a:stretch/>
        </p:blipFill>
        <p:spPr>
          <a:xfrm>
            <a:off x="6828480" y="260640"/>
            <a:ext cx="1919520" cy="2879640"/>
          </a:xfrm>
          <a:prstGeom prst="rect">
            <a:avLst/>
          </a:prstGeom>
          <a:ln>
            <a:noFill/>
          </a:ln>
        </p:spPr>
      </p:pic>
      <p:pic>
        <p:nvPicPr>
          <p:cNvPr id="119" name="Picture 6" descr=""/>
          <p:cNvPicPr/>
          <p:nvPr/>
        </p:nvPicPr>
        <p:blipFill>
          <a:blip r:embed="rId5"/>
          <a:stretch/>
        </p:blipFill>
        <p:spPr>
          <a:xfrm>
            <a:off x="4428000" y="3357000"/>
            <a:ext cx="2185920" cy="2879640"/>
          </a:xfrm>
          <a:prstGeom prst="rect">
            <a:avLst/>
          </a:prstGeom>
          <a:ln>
            <a:noFill/>
          </a:ln>
        </p:spPr>
      </p:pic>
      <p:pic>
        <p:nvPicPr>
          <p:cNvPr id="120" name="Picture 7" descr=""/>
          <p:cNvPicPr/>
          <p:nvPr/>
        </p:nvPicPr>
        <p:blipFill>
          <a:blip r:embed="rId6"/>
          <a:stretch/>
        </p:blipFill>
        <p:spPr>
          <a:xfrm>
            <a:off x="2364120" y="260640"/>
            <a:ext cx="1919520" cy="28796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274680"/>
            <a:ext cx="8229240" cy="849600"/>
          </a:xfrm>
          <a:prstGeom prst="rect">
            <a:avLst/>
          </a:prstGeom>
          <a:noFill/>
          <a:ln>
            <a:noFill/>
          </a:ln>
        </p:spPr>
        <p:txBody>
          <a:bodyPr anchor="ctr">
            <a:noAutofit/>
          </a:bodyPr>
          <a:p>
            <a:pPr algn="ctr">
              <a:lnSpc>
                <a:spcPct val="100000"/>
              </a:lnSpc>
            </a:pPr>
            <a:r>
              <a:rPr b="0" lang="sr-Latn-CS" sz="4400" spc="-1" strike="noStrike">
                <a:solidFill>
                  <a:srgbClr val="ffffff"/>
                </a:solidFill>
                <a:latin typeface="Calibri"/>
              </a:rPr>
              <a:t>POIGRAJ SE!</a:t>
            </a:r>
            <a:endParaRPr b="0" lang="sr-Latn-CS" sz="4400" spc="-1" strike="noStrike">
              <a:solidFill>
                <a:srgbClr val="ffffff"/>
              </a:solidFill>
              <a:latin typeface="Calibri"/>
            </a:endParaRPr>
          </a:p>
        </p:txBody>
      </p:sp>
      <p:sp>
        <p:nvSpPr>
          <p:cNvPr id="122" name="TextShape 2"/>
          <p:cNvSpPr txBox="1"/>
          <p:nvPr/>
        </p:nvSpPr>
        <p:spPr>
          <a:xfrm>
            <a:off x="457200" y="1170720"/>
            <a:ext cx="8229240" cy="5001120"/>
          </a:xfrm>
          <a:prstGeom prst="rect">
            <a:avLst/>
          </a:prstGeom>
          <a:noFill/>
          <a:ln>
            <a:noFill/>
          </a:ln>
        </p:spPr>
        <p:txBody>
          <a:bodyPr>
            <a:normAutofit/>
          </a:bodyPr>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U digitalnom udžbeniku otvori sljedeće ikone:</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str. 36. -            </a:t>
            </a:r>
            <a:r>
              <a:rPr b="1" lang="sr-Latn-CS" sz="2400" spc="-1" strike="noStrike" u="sng">
                <a:solidFill>
                  <a:srgbClr val="ffffff"/>
                </a:solidFill>
                <a:uFillTx/>
                <a:latin typeface="Calibri"/>
              </a:rPr>
              <a:t>Složi puzzle </a:t>
            </a:r>
            <a:r>
              <a:rPr b="0" lang="sr-Latn-CS" sz="2400" spc="-1" strike="noStrike">
                <a:solidFill>
                  <a:srgbClr val="ffffff"/>
                </a:solidFill>
                <a:latin typeface="Calibri"/>
              </a:rPr>
              <a:t>  (Složi slike poznatih umjetnika.)</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str. 37. -             </a:t>
            </a:r>
            <a:r>
              <a:rPr b="1" lang="sr-Latn-CS" sz="2400" spc="-1" strike="noStrike" u="sng">
                <a:solidFill>
                  <a:srgbClr val="ffffff"/>
                </a:solidFill>
                <a:uFillTx/>
                <a:latin typeface="Calibri"/>
              </a:rPr>
              <a:t>Simultani kontrast </a:t>
            </a:r>
            <a:r>
              <a:rPr b="0" lang="sr-Latn-CS" sz="2400" spc="-1" strike="noStrike">
                <a:solidFill>
                  <a:srgbClr val="ffffff"/>
                </a:solidFill>
                <a:latin typeface="Calibri"/>
              </a:rPr>
              <a:t>   (Gledaj u kvadrat npr. plave boje 1 minutu i zatim vrati i pogledaj u kvadrat bijele boje. Koju boju vidiš u bijelom kvadratu? Probaj isto i za žutu i crvenu boju.)</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str. 37. -             </a:t>
            </a:r>
            <a:r>
              <a:rPr b="1" lang="sr-Latn-CS" sz="2400" spc="-1" strike="noStrike" u="sng">
                <a:solidFill>
                  <a:srgbClr val="ffffff"/>
                </a:solidFill>
                <a:uFillTx/>
                <a:latin typeface="Calibri"/>
              </a:rPr>
              <a:t>Komplementarni kontrast </a:t>
            </a:r>
            <a:r>
              <a:rPr b="1" lang="sr-Latn-CS" sz="2400" spc="-1" strike="noStrike">
                <a:solidFill>
                  <a:srgbClr val="ffffff"/>
                </a:solidFill>
                <a:latin typeface="Calibri"/>
              </a:rPr>
              <a:t>   </a:t>
            </a:r>
            <a:r>
              <a:rPr b="0" lang="sr-Latn-CS" sz="2400" spc="-1" strike="noStrike">
                <a:solidFill>
                  <a:srgbClr val="ffffff"/>
                </a:solidFill>
                <a:latin typeface="Calibri"/>
              </a:rPr>
              <a:t>(Riješi kviz i testiraj svoje znanje.)</a:t>
            </a:r>
            <a:endParaRPr b="0" lang="sr-Latn-CS" sz="2400" spc="-1" strike="noStrike">
              <a:solidFill>
                <a:srgbClr val="ffffff"/>
              </a:solidFill>
              <a:latin typeface="Calibri"/>
            </a:endParaRPr>
          </a:p>
          <a:p>
            <a:pPr>
              <a:lnSpc>
                <a:spcPct val="100000"/>
              </a:lnSpc>
              <a:spcBef>
                <a:spcPts val="479"/>
              </a:spcBef>
            </a:pPr>
            <a:endParaRPr b="0" lang="sr-Latn-CS" sz="2400" spc="-1" strike="noStrike">
              <a:solidFill>
                <a:srgbClr val="ffffff"/>
              </a:solidFill>
              <a:latin typeface="Calibri"/>
            </a:endParaRPr>
          </a:p>
          <a:p>
            <a:pPr marL="343080" indent="-342720">
              <a:lnSpc>
                <a:spcPct val="100000"/>
              </a:lnSpc>
              <a:spcBef>
                <a:spcPts val="479"/>
              </a:spcBef>
              <a:buClr>
                <a:srgbClr val="ffffff"/>
              </a:buClr>
              <a:buFont typeface="Arial"/>
              <a:buChar char="-"/>
            </a:pPr>
            <a:r>
              <a:rPr b="0" lang="sr-Latn-CS" sz="2400" spc="-1" strike="noStrike">
                <a:solidFill>
                  <a:srgbClr val="ffffff"/>
                </a:solidFill>
                <a:latin typeface="Calibri"/>
              </a:rPr>
              <a:t>str. 38. -            </a:t>
            </a:r>
            <a:r>
              <a:rPr b="1" lang="sr-Latn-CS" sz="2400" spc="-1" strike="noStrike" u="sng">
                <a:solidFill>
                  <a:srgbClr val="ffffff"/>
                </a:solidFill>
                <a:uFillTx/>
                <a:latin typeface="Calibri"/>
              </a:rPr>
              <a:t>Kupusni bijelac </a:t>
            </a:r>
            <a:r>
              <a:rPr b="0" lang="sr-Latn-CS" sz="2400" spc="-1" strike="noStrike">
                <a:solidFill>
                  <a:srgbClr val="ffffff"/>
                </a:solidFill>
                <a:latin typeface="Calibri"/>
              </a:rPr>
              <a:t>   (Istraži život leptira.) </a:t>
            </a:r>
            <a:endParaRPr b="0" lang="sr-Latn-CS" sz="2400" spc="-1" strike="noStrike">
              <a:solidFill>
                <a:srgbClr val="ffffff"/>
              </a:solidFill>
              <a:latin typeface="Calibri"/>
            </a:endParaRPr>
          </a:p>
        </p:txBody>
      </p:sp>
      <p:pic>
        <p:nvPicPr>
          <p:cNvPr id="123" name="Slika 3" descr=""/>
          <p:cNvPicPr/>
          <p:nvPr/>
        </p:nvPicPr>
        <p:blipFill>
          <a:blip r:embed="rId1"/>
          <a:stretch/>
        </p:blipFill>
        <p:spPr>
          <a:xfrm>
            <a:off x="2051640" y="1827000"/>
            <a:ext cx="545760" cy="545760"/>
          </a:xfrm>
          <a:prstGeom prst="rect">
            <a:avLst/>
          </a:prstGeom>
          <a:ln>
            <a:noFill/>
          </a:ln>
        </p:spPr>
      </p:pic>
      <p:pic>
        <p:nvPicPr>
          <p:cNvPr id="124" name="Slika 4" descr=""/>
          <p:cNvPicPr/>
          <p:nvPr/>
        </p:nvPicPr>
        <p:blipFill>
          <a:blip r:embed="rId2"/>
          <a:stretch/>
        </p:blipFill>
        <p:spPr>
          <a:xfrm>
            <a:off x="2007360" y="2653920"/>
            <a:ext cx="549720" cy="518040"/>
          </a:xfrm>
          <a:prstGeom prst="rect">
            <a:avLst/>
          </a:prstGeom>
          <a:ln>
            <a:noFill/>
          </a:ln>
        </p:spPr>
      </p:pic>
      <p:pic>
        <p:nvPicPr>
          <p:cNvPr id="125" name="Slika 5" descr=""/>
          <p:cNvPicPr/>
          <p:nvPr/>
        </p:nvPicPr>
        <p:blipFill>
          <a:blip r:embed="rId3"/>
          <a:stretch/>
        </p:blipFill>
        <p:spPr>
          <a:xfrm>
            <a:off x="1979640" y="4490640"/>
            <a:ext cx="499680" cy="499680"/>
          </a:xfrm>
          <a:prstGeom prst="rect">
            <a:avLst/>
          </a:prstGeom>
          <a:ln>
            <a:noFill/>
          </a:ln>
        </p:spPr>
      </p:pic>
      <p:pic>
        <p:nvPicPr>
          <p:cNvPr id="126" name="Slika 6" descr=""/>
          <p:cNvPicPr/>
          <p:nvPr/>
        </p:nvPicPr>
        <p:blipFill>
          <a:blip r:embed="rId4"/>
          <a:stretch/>
        </p:blipFill>
        <p:spPr>
          <a:xfrm>
            <a:off x="1979640" y="5635440"/>
            <a:ext cx="490320" cy="490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190</TotalTime>
  <Application>LibreOffice/6.2.8.2$Windows_X86_64 LibreOffice_project/f82ddfca21ebc1e222a662a32b25c0c9d20169ee</Application>
  <Words>615</Words>
  <Paragraphs>62</Paragraphs>
  <Company>HP</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2017-07-08T11:05:23Z</dcterms:created>
  <dc:creator>natalija</dc:creator>
  <dc:description/>
  <dc:language>hr-HR</dc:language>
  <cp:lastModifiedBy>Nevenka Mikulić</cp:lastModifiedBy>
  <dcterms:modified xsi:type="dcterms:W3CDTF">2020-03-18T16:28:46Z</dcterms:modified>
  <cp:revision>22</cp:revision>
  <dc:subject/>
  <dc:title>KOMPLEMENTARNI KONTRAST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Prikaz na zaslonu (4:3)</vt:lpwstr>
  </property>
  <property fmtid="{D5CDD505-2E9C-101B-9397-08002B2CF9AE}" pid="10" name="ScaleCrop">
    <vt:bool>0</vt:bool>
  </property>
  <property fmtid="{D5CDD505-2E9C-101B-9397-08002B2CF9AE}" pid="11" name="ShareDoc">
    <vt:bool>0</vt:bool>
  </property>
  <property fmtid="{D5CDD505-2E9C-101B-9397-08002B2CF9AE}" pid="12" name="Slides">
    <vt:i4>10</vt:i4>
  </property>
</Properties>
</file>