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4" r:id="rId5"/>
    <p:sldId id="266" r:id="rId6"/>
    <p:sldId id="265" r:id="rId7"/>
    <p:sldId id="267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4" d="100"/>
          <a:sy n="74" d="100"/>
        </p:scale>
        <p:origin x="-570" y="-9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00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>
              <a:solidFill>
                <a:schemeClr val="lt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hr-HR" smtClean="0"/>
              <a:t>9.5.2017.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hr-HR" smtClean="0"/>
              <a:pPr/>
              <a:t>9.5.2017.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Europaflagge</a:t>
            </a:r>
            <a:br>
              <a:rPr lang="de-DE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Domagoj </a:t>
            </a:r>
            <a:r>
              <a:rPr lang="hr-HR" dirty="0" err="1" smtClean="0"/>
              <a:t>Škrtić</a:t>
            </a:r>
            <a:r>
              <a:rPr lang="hr-HR" dirty="0" smtClean="0"/>
              <a:t> 8</a:t>
            </a:r>
            <a:r>
              <a:rPr lang="hr-HR" dirty="0" smtClean="0"/>
              <a:t>. </a:t>
            </a:r>
            <a:r>
              <a:rPr lang="hr-HR" dirty="0" err="1" smtClean="0"/>
              <a:t>Klasse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09836" y="0"/>
            <a:ext cx="9753600" cy="1325562"/>
          </a:xfrm>
        </p:spPr>
        <p:txBody>
          <a:bodyPr>
            <a:normAutofit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primär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74310" y="1916832"/>
            <a:ext cx="5812902" cy="4343400"/>
          </a:xfrm>
        </p:spPr>
        <p:txBody>
          <a:bodyPr/>
          <a:lstStyle/>
          <a:p>
            <a:r>
              <a:rPr lang="de-DE" dirty="0"/>
              <a:t>Die </a:t>
            </a:r>
            <a:r>
              <a:rPr lang="de-DE" b="1" dirty="0"/>
              <a:t>Europaflagge</a:t>
            </a:r>
            <a:r>
              <a:rPr lang="de-DE" dirty="0"/>
              <a:t> besteht aus einem Kranz von zwölf goldenen  Sternen auf azurblauem </a:t>
            </a:r>
            <a:r>
              <a:rPr lang="de-DE" dirty="0" smtClean="0"/>
              <a:t>Hintergrund</a:t>
            </a:r>
            <a:endParaRPr lang="hr-HR" dirty="0" smtClean="0"/>
          </a:p>
          <a:p>
            <a:r>
              <a:rPr lang="hr-HR" b="1" dirty="0" err="1"/>
              <a:t>Offiziell</a:t>
            </a:r>
            <a:r>
              <a:rPr lang="hr-HR" b="1" dirty="0"/>
              <a:t> </a:t>
            </a:r>
            <a:r>
              <a:rPr lang="hr-HR" b="1" dirty="0" err="1"/>
              <a:t>angenommen</a:t>
            </a:r>
            <a:r>
              <a:rPr lang="hr-HR" b="1" dirty="0"/>
              <a:t> </a:t>
            </a:r>
            <a:r>
              <a:rPr lang="hr-HR" b="1" dirty="0" smtClean="0"/>
              <a:t>am:               </a:t>
            </a:r>
            <a:r>
              <a:rPr lang="hr-HR" dirty="0" smtClean="0"/>
              <a:t>8</a:t>
            </a:r>
            <a:r>
              <a:rPr lang="hr-HR" dirty="0"/>
              <a:t>. </a:t>
            </a:r>
            <a:r>
              <a:rPr lang="hr-HR" dirty="0" err="1"/>
              <a:t>Dezember</a:t>
            </a:r>
            <a:r>
              <a:rPr lang="hr-HR" dirty="0"/>
              <a:t> 1955</a:t>
            </a:r>
            <a:endParaRPr lang="hr-HR" b="1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6" y="1700808"/>
            <a:ext cx="486054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09836" y="22653"/>
            <a:ext cx="9753600" cy="1325562"/>
          </a:xfrm>
        </p:spPr>
        <p:txBody>
          <a:bodyPr/>
          <a:lstStyle/>
          <a:p>
            <a:r>
              <a:rPr lang="hr-HR" dirty="0"/>
              <a:t>GESCHICHTE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926310" y="1700808"/>
            <a:ext cx="4708734" cy="4343400"/>
          </a:xfrm>
        </p:spPr>
        <p:txBody>
          <a:bodyPr/>
          <a:lstStyle/>
          <a:p>
            <a:r>
              <a:rPr lang="de-DE" dirty="0"/>
              <a:t>Der Europarat suchte seit seiner Gründung im Jahr 1949 nach einem geeigneten Symbol für das zusammenwachsende Europa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786636" y="1700808"/>
            <a:ext cx="4708734" cy="4343400"/>
          </a:xfrm>
        </p:spPr>
        <p:txBody>
          <a:bodyPr/>
          <a:lstStyle/>
          <a:p>
            <a:r>
              <a:rPr lang="de-DE" dirty="0"/>
              <a:t> In der Folgezeit erreichten mehr als 200 Vorschläge den Europarat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05779" y="0"/>
            <a:ext cx="9753600" cy="1325562"/>
          </a:xfrm>
        </p:spPr>
        <p:txBody>
          <a:bodyPr/>
          <a:lstStyle/>
          <a:p>
            <a:r>
              <a:rPr lang="hr-HR" dirty="0" err="1"/>
              <a:t>erste</a:t>
            </a:r>
            <a:r>
              <a:rPr lang="hr-HR" dirty="0"/>
              <a:t> </a:t>
            </a:r>
            <a:r>
              <a:rPr lang="hr-HR" dirty="0" err="1" smtClean="0"/>
              <a:t>Entwürfe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/>
              <a:t>Flagge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294212" y="1772816"/>
            <a:ext cx="5212790" cy="4680520"/>
          </a:xfrm>
        </p:spPr>
        <p:txBody>
          <a:bodyPr>
            <a:normAutofit/>
          </a:bodyPr>
          <a:lstStyle/>
          <a:p>
            <a:r>
              <a:rPr lang="de-DE" dirty="0"/>
              <a:t>Im Februar 1949 wurde jedoch zusammen mit dem Rest der Europäischen Bewegung der Entwurf von Duncan Sandys </a:t>
            </a:r>
            <a:endParaRPr lang="hr-HR" dirty="0" smtClean="0"/>
          </a:p>
          <a:p>
            <a:endParaRPr lang="hr-HR" dirty="0"/>
          </a:p>
          <a:p>
            <a:r>
              <a:rPr lang="de-DE" dirty="0"/>
              <a:t>Die Union der Europäischen Föderalisten verwendete bei ihrer Gründung 1946 das sogenannte </a:t>
            </a:r>
            <a:r>
              <a:rPr lang="de-DE" dirty="0" err="1" smtClean="0"/>
              <a:t>Hertensteiner</a:t>
            </a:r>
            <a:r>
              <a:rPr lang="de-DE" dirty="0" smtClean="0"/>
              <a:t> </a:t>
            </a:r>
            <a:r>
              <a:rPr lang="de-DE" dirty="0"/>
              <a:t>Kreuz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6" y="1979704"/>
            <a:ext cx="2619375" cy="144016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6" y="4031430"/>
            <a:ext cx="2619375" cy="158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Teil des Design-Entwurf der europäischen Flagge</a:t>
            </a:r>
            <a:endParaRPr lang="hr-HR" dirty="0"/>
          </a:p>
        </p:txBody>
      </p:sp>
      <p:pic>
        <p:nvPicPr>
          <p:cNvPr id="11" name="Rezervirano mjesto sadržaja 10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14"/>
          <a:stretch/>
        </p:blipFill>
        <p:spPr>
          <a:xfrm>
            <a:off x="1485900" y="1916832"/>
            <a:ext cx="3888432" cy="4646267"/>
          </a:xfrm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22"/>
          <a:stretch/>
        </p:blipFill>
        <p:spPr>
          <a:xfrm>
            <a:off x="5806380" y="2117188"/>
            <a:ext cx="3888432" cy="47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19900" dirty="0" err="1" smtClean="0"/>
              <a:t>Ende</a:t>
            </a:r>
            <a:endParaRPr lang="hr-HR" sz="199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0414C8-9F4D-4168-8B0C-107A03CEA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Serija karata svijeta, prezentacija s kartom europskog kontinenta (široki zaslon)</Template>
  <TotalTime>0</TotalTime>
  <Words>34</Words>
  <Application>Microsoft Office PowerPoint</Application>
  <PresentationFormat>Prilagođeno</PresentationFormat>
  <Paragraphs>17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Continental_Europe_16x9</vt:lpstr>
      <vt:lpstr>Europaflagge </vt:lpstr>
      <vt:lpstr> primär</vt:lpstr>
      <vt:lpstr>GESCHICHTE</vt:lpstr>
      <vt:lpstr>erste Entwürfe die Flagge</vt:lpstr>
      <vt:lpstr>Ein Teil des Design-Entwurf der europäischen Flagge</vt:lpstr>
      <vt:lpstr>Ende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2017-05-04T18:47:24Z</dcterms:created>
  <dcterms:modified xsi:type="dcterms:W3CDTF">2017-05-09T06:40:08Z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