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66" r:id="rId3"/>
    <p:sldId id="261" r:id="rId4"/>
    <p:sldId id="263" r:id="rId5"/>
    <p:sldId id="265" r:id="rId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korisnik" initials="Wk" lastIdx="1" clrIdx="0">
    <p:extLst>
      <p:ext uri="{19B8F6BF-5375-455C-9EA6-DF929625EA0E}">
        <p15:presenceInfo xmlns:p15="http://schemas.microsoft.com/office/powerpoint/2012/main" userId="Windows korisn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E2DD5-C4C9-42FA-BF4D-0D5DE9BC5CBC}" type="datetimeFigureOut">
              <a:rPr lang="hr-HR" smtClean="0"/>
              <a:t>31.1.2017.</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86199-46E8-49BB-AEAA-B0A30329BD56}" type="slidenum">
              <a:rPr lang="hr-HR" smtClean="0"/>
              <a:t>‹#›</a:t>
            </a:fld>
            <a:endParaRPr lang="hr-HR"/>
          </a:p>
        </p:txBody>
      </p:sp>
    </p:spTree>
    <p:extLst>
      <p:ext uri="{BB962C8B-B14F-4D97-AF65-F5344CB8AC3E}">
        <p14:creationId xmlns:p14="http://schemas.microsoft.com/office/powerpoint/2010/main" val="139567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90E53A62-EBA7-4B8E-9BC9-0AD3A49E461F}"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28902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F9D73E8C-23FF-4C24-AD55-37811711D0E1}"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904086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B8AFF3A-CB11-4FE9-BD81-2EAAC6665E1C}"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8495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8E839A3-7A13-4C5C-B3AD-3B967C97D461}"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482257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DACEBCE-1CD7-44CA-8BB1-362F16BF62AE}"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340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872E927B-513B-49B3-B165-68485D17F699}"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309963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6F1A950B-1E21-4BAC-8351-020068FB79E3}"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91896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71FD6E5-982A-46CD-952F-C5610962FDC1}"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403180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1063EFD1-40D4-4889-90FC-272C79F56E2A}"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427124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73A102E2-DF24-4276-800C-3D7851851D99}" type="datetime1">
              <a:rPr lang="hr-HR" smtClean="0"/>
              <a:t>31.1.2017.</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204077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569E2A3E-431D-482D-9CFE-A627D2AE0D08}" type="datetime1">
              <a:rPr lang="hr-HR" smtClean="0"/>
              <a:t>31.1.2017.</a:t>
            </a:fld>
            <a:endParaRPr lang="hr-HR"/>
          </a:p>
        </p:txBody>
      </p:sp>
      <p:sp>
        <p:nvSpPr>
          <p:cNvPr id="6" name="Footer Placeholder 5"/>
          <p:cNvSpPr>
            <a:spLocks noGrp="1"/>
          </p:cNvSpPr>
          <p:nvPr>
            <p:ph type="ftr" sz="quarter" idx="11"/>
          </p:nvPr>
        </p:nvSpPr>
        <p:spPr/>
        <p:txBody>
          <a:bodyPr/>
          <a:lstStyle/>
          <a:p>
            <a:r>
              <a:rPr lang="fi-FI" smtClean="0"/>
              <a:t>Ivana, Vesna, Dejana, Josip - Croatian team</a:t>
            </a:r>
            <a:endParaRPr lang="hr-HR"/>
          </a:p>
        </p:txBody>
      </p:sp>
      <p:sp>
        <p:nvSpPr>
          <p:cNvPr id="7" name="Slide Number Placeholder 6"/>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220512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E857F930-70EC-42E9-9800-E352C098C6B8}" type="datetime1">
              <a:rPr lang="hr-HR" smtClean="0"/>
              <a:t>31.1.2017.</a:t>
            </a:fld>
            <a:endParaRPr lang="hr-HR"/>
          </a:p>
        </p:txBody>
      </p:sp>
      <p:sp>
        <p:nvSpPr>
          <p:cNvPr id="8" name="Footer Placeholder 7"/>
          <p:cNvSpPr>
            <a:spLocks noGrp="1"/>
          </p:cNvSpPr>
          <p:nvPr>
            <p:ph type="ftr" sz="quarter" idx="11"/>
          </p:nvPr>
        </p:nvSpPr>
        <p:spPr/>
        <p:txBody>
          <a:bodyPr/>
          <a:lstStyle/>
          <a:p>
            <a:r>
              <a:rPr lang="fi-FI" smtClean="0"/>
              <a:t>Ivana, Vesna, Dejana, Josip - Croatian team</a:t>
            </a:r>
            <a:endParaRPr lang="hr-HR"/>
          </a:p>
        </p:txBody>
      </p:sp>
      <p:sp>
        <p:nvSpPr>
          <p:cNvPr id="9" name="Slide Number Placeholder 8"/>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084557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474CD831-B0B5-4991-9697-92408A4C123B}" type="datetime1">
              <a:rPr lang="hr-HR" smtClean="0"/>
              <a:t>31.1.2017.</a:t>
            </a:fld>
            <a:endParaRPr lang="hr-HR"/>
          </a:p>
        </p:txBody>
      </p:sp>
      <p:sp>
        <p:nvSpPr>
          <p:cNvPr id="4" name="Footer Placeholder 3"/>
          <p:cNvSpPr>
            <a:spLocks noGrp="1"/>
          </p:cNvSpPr>
          <p:nvPr>
            <p:ph type="ftr" sz="quarter" idx="11"/>
          </p:nvPr>
        </p:nvSpPr>
        <p:spPr/>
        <p:txBody>
          <a:bodyPr/>
          <a:lstStyle/>
          <a:p>
            <a:r>
              <a:rPr lang="fi-FI" smtClean="0"/>
              <a:t>Ivana, Vesna, Dejana, Josip - Croatian team</a:t>
            </a:r>
            <a:endParaRPr lang="hr-HR"/>
          </a:p>
        </p:txBody>
      </p:sp>
      <p:sp>
        <p:nvSpPr>
          <p:cNvPr id="5" name="Slide Number Placeholder 4"/>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3356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332A-0793-443A-9BBB-BAED3F1E5032}" type="datetime1">
              <a:rPr lang="hr-HR" smtClean="0"/>
              <a:t>31.1.2017.</a:t>
            </a:fld>
            <a:endParaRPr lang="hr-HR"/>
          </a:p>
        </p:txBody>
      </p:sp>
      <p:sp>
        <p:nvSpPr>
          <p:cNvPr id="3" name="Footer Placeholder 2"/>
          <p:cNvSpPr>
            <a:spLocks noGrp="1"/>
          </p:cNvSpPr>
          <p:nvPr>
            <p:ph type="ftr" sz="quarter" idx="11"/>
          </p:nvPr>
        </p:nvSpPr>
        <p:spPr/>
        <p:txBody>
          <a:bodyPr/>
          <a:lstStyle/>
          <a:p>
            <a:r>
              <a:rPr lang="fi-FI" smtClean="0"/>
              <a:t>Ivana, Vesna, Dejana, Josip - Croatian team</a:t>
            </a:r>
            <a:endParaRPr lang="hr-HR"/>
          </a:p>
        </p:txBody>
      </p:sp>
      <p:sp>
        <p:nvSpPr>
          <p:cNvPr id="4" name="Slide Number Placeholder 3"/>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56294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smtClean="0"/>
              <a:t>Uredite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F86C748-A90C-413B-88C3-3A12DD2EADEC}" type="datetime1">
              <a:rPr lang="hr-HR" smtClean="0"/>
              <a:t>31.1.2017.</a:t>
            </a:fld>
            <a:endParaRPr lang="hr-HR"/>
          </a:p>
        </p:txBody>
      </p:sp>
      <p:sp>
        <p:nvSpPr>
          <p:cNvPr id="6" name="Footer Placeholder 5"/>
          <p:cNvSpPr>
            <a:spLocks noGrp="1"/>
          </p:cNvSpPr>
          <p:nvPr>
            <p:ph type="ftr" sz="quarter" idx="11"/>
          </p:nvPr>
        </p:nvSpPr>
        <p:spPr/>
        <p:txBody>
          <a:bodyPr/>
          <a:lstStyle/>
          <a:p>
            <a:r>
              <a:rPr lang="fi-FI" smtClean="0"/>
              <a:t>Ivana, Vesna, Dejana, Josip - Croatian team</a:t>
            </a:r>
            <a:endParaRPr lang="hr-HR"/>
          </a:p>
        </p:txBody>
      </p:sp>
      <p:sp>
        <p:nvSpPr>
          <p:cNvPr id="7" name="Slide Number Placeholder 6"/>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9116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8B47981D-D46C-4EFC-ADC7-2896E8ED4F20}" type="datetime1">
              <a:rPr lang="hr-HR" smtClean="0"/>
              <a:t>31.1.2017.</a:t>
            </a:fld>
            <a:endParaRPr lang="hr-HR"/>
          </a:p>
        </p:txBody>
      </p:sp>
      <p:sp>
        <p:nvSpPr>
          <p:cNvPr id="6" name="Footer Placeholder 5"/>
          <p:cNvSpPr>
            <a:spLocks noGrp="1"/>
          </p:cNvSpPr>
          <p:nvPr>
            <p:ph type="ftr" sz="quarter" idx="11"/>
          </p:nvPr>
        </p:nvSpPr>
        <p:spPr/>
        <p:txBody>
          <a:bodyPr/>
          <a:lstStyle/>
          <a:p>
            <a:r>
              <a:rPr lang="fi-FI" smtClean="0"/>
              <a:t>Ivana, Vesna, Dejana, Josip - Croatian team</a:t>
            </a:r>
            <a:endParaRPr lang="hr-HR"/>
          </a:p>
        </p:txBody>
      </p:sp>
      <p:sp>
        <p:nvSpPr>
          <p:cNvPr id="7" name="Slide Number Placeholder 6"/>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2413536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A1ADAD-619B-4118-A891-A5C74BDB4CA3}" type="datetime1">
              <a:rPr lang="hr-HR" smtClean="0"/>
              <a:t>31.1.2017.</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i-FI" smtClean="0"/>
              <a:t>Ivana, Vesna, Dejana, Josip - Croatian team</a:t>
            </a:r>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04DEFA4-BA1D-4C70-A75C-F7DE595B9FFF}" type="slidenum">
              <a:rPr lang="hr-HR" smtClean="0"/>
              <a:t>‹#›</a:t>
            </a:fld>
            <a:endParaRPr lang="hr-HR"/>
          </a:p>
        </p:txBody>
      </p:sp>
    </p:spTree>
    <p:extLst>
      <p:ext uri="{BB962C8B-B14F-4D97-AF65-F5344CB8AC3E}">
        <p14:creationId xmlns:p14="http://schemas.microsoft.com/office/powerpoint/2010/main" val="868967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ve.etwinning.net/projects/project/137692" TargetMode="External"/><Relationship Id="rId2" Type="http://schemas.openxmlformats.org/officeDocument/2006/relationships/hyperlink" Target="https://twinspace.etwinning.net/28205/home" TargetMode="External"/><Relationship Id="rId1" Type="http://schemas.openxmlformats.org/officeDocument/2006/relationships/slideLayout" Target="../slideLayouts/slideLayout2.xml"/><Relationship Id="rId4" Type="http://schemas.openxmlformats.org/officeDocument/2006/relationships/hyperlink" Target="https://live.etwinning.net/projects/project/13511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9.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7.xml"/><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778136"/>
          </a:xfrm>
        </p:spPr>
        <p:txBody>
          <a:bodyPr>
            <a:normAutofit/>
          </a:bodyPr>
          <a:lstStyle/>
          <a:p>
            <a:r>
              <a:rPr lang="hr-HR" dirty="0" err="1" smtClean="0"/>
              <a:t>December</a:t>
            </a:r>
            <a:r>
              <a:rPr lang="hr-HR" dirty="0" smtClean="0"/>
              <a:t> </a:t>
            </a:r>
            <a:r>
              <a:rPr lang="hr-HR" dirty="0" err="1" smtClean="0"/>
              <a:t>in</a:t>
            </a:r>
            <a:r>
              <a:rPr lang="hr-HR" dirty="0" smtClean="0"/>
              <a:t> </a:t>
            </a:r>
            <a:r>
              <a:rPr lang="hr-HR" dirty="0" err="1" smtClean="0"/>
              <a:t>Primary</a:t>
            </a:r>
            <a:r>
              <a:rPr lang="hr-HR" dirty="0" smtClean="0"/>
              <a:t> </a:t>
            </a:r>
            <a:r>
              <a:rPr lang="hr-HR" dirty="0" err="1" smtClean="0"/>
              <a:t>school</a:t>
            </a:r>
            <a:r>
              <a:rPr lang="hr-HR" dirty="0" smtClean="0"/>
              <a:t> </a:t>
            </a:r>
            <a:r>
              <a:rPr lang="hr-HR" dirty="0" err="1" smtClean="0"/>
              <a:t>Barilović</a:t>
            </a:r>
            <a:endParaRPr lang="hr-HR" dirty="0"/>
          </a:p>
        </p:txBody>
      </p:sp>
      <p:sp>
        <p:nvSpPr>
          <p:cNvPr id="3" name="Rezervirano mjesto sadržaja 2"/>
          <p:cNvSpPr>
            <a:spLocks noGrp="1"/>
          </p:cNvSpPr>
          <p:nvPr>
            <p:ph idx="1"/>
          </p:nvPr>
        </p:nvSpPr>
        <p:spPr>
          <a:xfrm>
            <a:off x="677334" y="1855303"/>
            <a:ext cx="8596668" cy="4186059"/>
          </a:xfrm>
          <a:ln>
            <a:solidFill>
              <a:schemeClr val="accent2">
                <a:lumMod val="60000"/>
                <a:lumOff val="40000"/>
              </a:schemeClr>
            </a:solidFill>
          </a:ln>
        </p:spPr>
        <p:txBody>
          <a:bodyPr>
            <a:normAutofit fontScale="62500" lnSpcReduction="20000"/>
          </a:bodyPr>
          <a:lstStyle/>
          <a:p>
            <a:pPr>
              <a:buFont typeface="Wingdings" panose="05000000000000000000" pitchFamily="2" charset="2"/>
              <a:buChar char="Ø"/>
            </a:pPr>
            <a:r>
              <a:rPr lang="en-US" sz="2500" b="1" dirty="0" smtClean="0"/>
              <a:t>We </a:t>
            </a:r>
            <a:r>
              <a:rPr lang="en-US" sz="2500" b="1" dirty="0"/>
              <a:t>launched four international project with the help of the eTwinning platform where our partner </a:t>
            </a:r>
            <a:r>
              <a:rPr lang="en-US" sz="2500" b="1" dirty="0" smtClean="0"/>
              <a:t>schools</a:t>
            </a:r>
            <a:r>
              <a:rPr lang="hr-HR" sz="2500" b="1" dirty="0" smtClean="0"/>
              <a:t> are</a:t>
            </a:r>
            <a:r>
              <a:rPr lang="en-US" sz="2500" b="1" dirty="0" smtClean="0"/>
              <a:t> </a:t>
            </a:r>
            <a:r>
              <a:rPr lang="en-US" sz="2500" b="1" dirty="0"/>
              <a:t>from </a:t>
            </a:r>
            <a:r>
              <a:rPr lang="en-US" sz="2500" b="1" dirty="0" smtClean="0"/>
              <a:t>E</a:t>
            </a:r>
            <a:r>
              <a:rPr lang="hr-HR" sz="2500" b="1" dirty="0" err="1" smtClean="0"/>
              <a:t>uropean</a:t>
            </a:r>
            <a:r>
              <a:rPr lang="en-US" sz="2500" b="1" dirty="0" smtClean="0"/>
              <a:t> countries</a:t>
            </a:r>
            <a:r>
              <a:rPr lang="hr-HR" sz="2500" b="1" dirty="0" smtClean="0"/>
              <a:t>. </a:t>
            </a:r>
            <a:r>
              <a:rPr lang="hr-HR" sz="2500" b="1" dirty="0" err="1" smtClean="0"/>
              <a:t>Projects</a:t>
            </a:r>
            <a:r>
              <a:rPr lang="hr-HR" sz="2500" b="1" dirty="0" smtClean="0"/>
              <a:t> are </a:t>
            </a:r>
            <a:r>
              <a:rPr lang="hr-HR" sz="2500" b="1" dirty="0" err="1" smtClean="0"/>
              <a:t>related</a:t>
            </a:r>
            <a:r>
              <a:rPr lang="hr-HR" sz="2500" b="1" dirty="0" smtClean="0"/>
              <a:t> on EDC/HR </a:t>
            </a:r>
            <a:r>
              <a:rPr lang="hr-HR" sz="2500" b="1" dirty="0" err="1" smtClean="0"/>
              <a:t>education</a:t>
            </a:r>
            <a:r>
              <a:rPr lang="en-US" sz="2500" b="1" dirty="0" smtClean="0"/>
              <a:t>:</a:t>
            </a:r>
            <a:endParaRPr lang="hr-HR" sz="2500" b="1" dirty="0" smtClean="0"/>
          </a:p>
          <a:p>
            <a:pPr>
              <a:buFont typeface="Wingdings" panose="05000000000000000000" pitchFamily="2" charset="2"/>
              <a:buChar char="Ø"/>
            </a:pPr>
            <a:r>
              <a:rPr lang="hr-HR" sz="1900" b="1" dirty="0" err="1" smtClean="0">
                <a:solidFill>
                  <a:schemeClr val="accent1"/>
                </a:solidFill>
              </a:rPr>
              <a:t>Christmas</a:t>
            </a:r>
            <a:r>
              <a:rPr lang="hr-HR" sz="1900" b="1" dirty="0" smtClean="0">
                <a:solidFill>
                  <a:schemeClr val="accent1"/>
                </a:solidFill>
              </a:rPr>
              <a:t> </a:t>
            </a:r>
            <a:r>
              <a:rPr lang="hr-HR" sz="1900" b="1" dirty="0" err="1" smtClean="0">
                <a:solidFill>
                  <a:schemeClr val="accent1"/>
                </a:solidFill>
              </a:rPr>
              <a:t>cards</a:t>
            </a:r>
            <a:r>
              <a:rPr lang="hr-HR" sz="1900" b="1" dirty="0" smtClean="0">
                <a:solidFill>
                  <a:schemeClr val="accent1"/>
                </a:solidFill>
              </a:rPr>
              <a:t> </a:t>
            </a:r>
            <a:r>
              <a:rPr lang="hr-HR" sz="1900" b="1" dirty="0" err="1" smtClean="0">
                <a:solidFill>
                  <a:schemeClr val="accent1"/>
                </a:solidFill>
              </a:rPr>
              <a:t>exchange</a:t>
            </a:r>
            <a:r>
              <a:rPr lang="hr-HR" sz="1900" b="1" dirty="0" smtClean="0">
                <a:solidFill>
                  <a:schemeClr val="accent1"/>
                </a:solidFill>
              </a:rPr>
              <a:t> </a:t>
            </a:r>
            <a:r>
              <a:rPr lang="hr-HR" sz="1900" b="1" dirty="0" smtClean="0"/>
              <a:t>P</a:t>
            </a:r>
            <a:r>
              <a:rPr lang="en-US" sz="1900" b="1" dirty="0" smtClean="0"/>
              <a:t>re-school </a:t>
            </a:r>
            <a:r>
              <a:rPr lang="en-US" sz="1900" b="1" dirty="0"/>
              <a:t>students </a:t>
            </a:r>
            <a:r>
              <a:rPr lang="en-US" sz="1900" b="1" dirty="0" smtClean="0"/>
              <a:t>w</a:t>
            </a:r>
            <a:r>
              <a:rPr lang="hr-HR" sz="1900" b="1" dirty="0" err="1" smtClean="0"/>
              <a:t>ith</a:t>
            </a:r>
            <a:r>
              <a:rPr lang="en-US" sz="1900" b="1" dirty="0" smtClean="0"/>
              <a:t> </a:t>
            </a:r>
            <a:r>
              <a:rPr lang="en-US" sz="1900" b="1" dirty="0"/>
              <a:t>their parent's </a:t>
            </a:r>
            <a:r>
              <a:rPr lang="hr-HR" sz="1900" b="1" dirty="0" err="1" smtClean="0"/>
              <a:t>made</a:t>
            </a:r>
            <a:r>
              <a:rPr lang="hr-HR" sz="1900" b="1" dirty="0" smtClean="0"/>
              <a:t> </a:t>
            </a:r>
            <a:r>
              <a:rPr lang="en-US" sz="1900" b="1" dirty="0" smtClean="0"/>
              <a:t>greeting </a:t>
            </a:r>
            <a:r>
              <a:rPr lang="en-US" sz="1900" b="1" dirty="0"/>
              <a:t>cards and send them to partner </a:t>
            </a:r>
            <a:r>
              <a:rPr lang="en-US" sz="1900" b="1" dirty="0" smtClean="0"/>
              <a:t>schools</a:t>
            </a:r>
            <a:r>
              <a:rPr lang="hr-HR" sz="1900" b="1" dirty="0" smtClean="0"/>
              <a:t>. </a:t>
            </a:r>
            <a:r>
              <a:rPr lang="en-US" sz="1900" b="1" dirty="0"/>
              <a:t>They are looking forward to </a:t>
            </a:r>
            <a:r>
              <a:rPr lang="en-US" sz="1900" b="1" dirty="0" smtClean="0"/>
              <a:t>receive</a:t>
            </a:r>
            <a:r>
              <a:rPr lang="hr-HR" sz="1900" b="1" dirty="0" smtClean="0"/>
              <a:t> </a:t>
            </a:r>
            <a:r>
              <a:rPr lang="hr-HR" sz="1900" b="1" dirty="0" err="1" smtClean="0"/>
              <a:t>cards</a:t>
            </a:r>
            <a:r>
              <a:rPr lang="hr-HR" sz="1900" b="1" dirty="0" smtClean="0"/>
              <a:t> </a:t>
            </a:r>
            <a:r>
              <a:rPr lang="hr-HR" sz="1900" b="1" dirty="0" err="1" smtClean="0"/>
              <a:t>from</a:t>
            </a:r>
            <a:r>
              <a:rPr lang="hr-HR" sz="1900" b="1" dirty="0" smtClean="0"/>
              <a:t> partner </a:t>
            </a:r>
            <a:r>
              <a:rPr lang="hr-HR" sz="1900" b="1" dirty="0" err="1" smtClean="0"/>
              <a:t>schools</a:t>
            </a:r>
            <a:r>
              <a:rPr lang="hr-HR" sz="1900" b="1" dirty="0" smtClean="0"/>
              <a:t>.  </a:t>
            </a:r>
            <a:r>
              <a:rPr lang="en-US" sz="1900" b="1" dirty="0" smtClean="0"/>
              <a:t> </a:t>
            </a:r>
            <a:endParaRPr lang="hr-HR" sz="1900" b="1" dirty="0" smtClean="0"/>
          </a:p>
          <a:p>
            <a:r>
              <a:rPr lang="en-US" sz="1900" b="1" dirty="0" smtClean="0">
                <a:hlinkClick r:id="rId2"/>
              </a:rPr>
              <a:t>I'm </a:t>
            </a:r>
            <a:r>
              <a:rPr lang="en-US" sz="1900" b="1" dirty="0">
                <a:hlinkClick r:id="rId2"/>
              </a:rPr>
              <a:t>different I'm </a:t>
            </a:r>
            <a:r>
              <a:rPr lang="en-US" sz="1900" b="1" dirty="0" smtClean="0">
                <a:hlinkClick r:id="rId2"/>
              </a:rPr>
              <a:t>successful</a:t>
            </a:r>
            <a:r>
              <a:rPr lang="hr-HR" sz="1900" b="1" dirty="0"/>
              <a:t> </a:t>
            </a:r>
            <a:r>
              <a:rPr lang="en-US" sz="1900" dirty="0" smtClean="0"/>
              <a:t>Through </a:t>
            </a:r>
            <a:r>
              <a:rPr lang="en-US" sz="1900" dirty="0"/>
              <a:t>this project we will teach students how much diversity enriches us. We want </a:t>
            </a:r>
            <a:r>
              <a:rPr lang="en-US" sz="1900" dirty="0" smtClean="0"/>
              <a:t>to </a:t>
            </a:r>
            <a:r>
              <a:rPr lang="en-US" sz="1900" dirty="0"/>
              <a:t>showcase the richness and diversity of Europe as well as the diversity of every school and every </a:t>
            </a:r>
            <a:r>
              <a:rPr lang="en-US" sz="1900" dirty="0" smtClean="0"/>
              <a:t>pupil</a:t>
            </a:r>
            <a:endParaRPr lang="hr-HR" sz="1900" dirty="0" smtClean="0"/>
          </a:p>
          <a:p>
            <a:r>
              <a:rPr lang="hr-HR" sz="1900" b="1" dirty="0" err="1" smtClean="0">
                <a:hlinkClick r:id="rId3"/>
              </a:rPr>
              <a:t>Recipe</a:t>
            </a:r>
            <a:r>
              <a:rPr lang="hr-HR" sz="1900" b="1" dirty="0" smtClean="0">
                <a:hlinkClick r:id="rId3"/>
              </a:rPr>
              <a:t> </a:t>
            </a:r>
            <a:r>
              <a:rPr lang="hr-HR" sz="1900" b="1" dirty="0" err="1" smtClean="0">
                <a:hlinkClick r:id="rId3"/>
              </a:rPr>
              <a:t>Book</a:t>
            </a:r>
            <a:r>
              <a:rPr lang="hr-HR" sz="1900" b="1" dirty="0" smtClean="0"/>
              <a:t> </a:t>
            </a:r>
            <a:r>
              <a:rPr lang="en-US" sz="1900" dirty="0" smtClean="0"/>
              <a:t>The emphasis </a:t>
            </a:r>
            <a:r>
              <a:rPr lang="en-US" sz="1900" dirty="0"/>
              <a:t>will be </a:t>
            </a:r>
            <a:r>
              <a:rPr lang="en-US" sz="1900" dirty="0" smtClean="0"/>
              <a:t>on </a:t>
            </a:r>
            <a:r>
              <a:rPr lang="en-US" sz="1900" dirty="0"/>
              <a:t>getting to know a specific part of the Croatian and Portuguese culture - traditional </a:t>
            </a:r>
            <a:r>
              <a:rPr lang="en-US" sz="1900" dirty="0" smtClean="0"/>
              <a:t>food</a:t>
            </a:r>
            <a:r>
              <a:rPr lang="hr-HR" sz="1900" dirty="0" smtClean="0"/>
              <a:t>, w</a:t>
            </a:r>
            <a:r>
              <a:rPr lang="en-US" sz="1900" dirty="0" err="1" smtClean="0"/>
              <a:t>ith</a:t>
            </a:r>
            <a:r>
              <a:rPr lang="en-US" sz="1900" dirty="0" smtClean="0"/>
              <a:t> </a:t>
            </a:r>
            <a:r>
              <a:rPr lang="en-US" sz="1900" dirty="0"/>
              <a:t>the use of ICT tools, encourage students to improve their skills, to arouse their cultural curiosity and their awareness for cultural difference</a:t>
            </a:r>
            <a:r>
              <a:rPr lang="en-US" sz="1900" dirty="0" smtClean="0"/>
              <a:t>.</a:t>
            </a:r>
            <a:r>
              <a:rPr lang="hr-HR" sz="1900" dirty="0" smtClean="0"/>
              <a:t> </a:t>
            </a:r>
            <a:r>
              <a:rPr lang="en-US" sz="1900" dirty="0"/>
              <a:t>The project will be realized in cooperation with parents.</a:t>
            </a:r>
            <a:endParaRPr lang="hr-HR" sz="1900" dirty="0" smtClean="0"/>
          </a:p>
          <a:p>
            <a:r>
              <a:rPr lang="hr-HR" sz="1900" b="1" dirty="0" err="1">
                <a:hlinkClick r:id="rId4"/>
              </a:rPr>
              <a:t>Math</a:t>
            </a:r>
            <a:r>
              <a:rPr lang="hr-HR" sz="1900" b="1" dirty="0">
                <a:hlinkClick r:id="rId4"/>
              </a:rPr>
              <a:t> </a:t>
            </a:r>
            <a:r>
              <a:rPr lang="hr-HR" sz="1900" b="1" dirty="0" err="1">
                <a:hlinkClick r:id="rId4"/>
              </a:rPr>
              <a:t>in</a:t>
            </a:r>
            <a:r>
              <a:rPr lang="hr-HR" sz="1900" b="1" dirty="0">
                <a:hlinkClick r:id="rId4"/>
              </a:rPr>
              <a:t> </a:t>
            </a:r>
            <a:r>
              <a:rPr lang="hr-HR" sz="1900" b="1" dirty="0" err="1">
                <a:hlinkClick r:id="rId4"/>
              </a:rPr>
              <a:t>the</a:t>
            </a:r>
            <a:r>
              <a:rPr lang="hr-HR" sz="1900" b="1" dirty="0">
                <a:hlinkClick r:id="rId4"/>
              </a:rPr>
              <a:t> </a:t>
            </a:r>
            <a:r>
              <a:rPr lang="hr-HR" sz="1900" b="1" dirty="0" smtClean="0">
                <a:hlinkClick r:id="rId4"/>
              </a:rPr>
              <a:t>supermarket</a:t>
            </a:r>
            <a:r>
              <a:rPr lang="hr-HR" sz="1900" b="1" dirty="0"/>
              <a:t> </a:t>
            </a:r>
            <a:r>
              <a:rPr lang="hr-HR" sz="1900" b="1" dirty="0" err="1" smtClean="0"/>
              <a:t>Goals</a:t>
            </a:r>
            <a:r>
              <a:rPr lang="hr-HR" sz="1900" b="1" dirty="0" smtClean="0"/>
              <a:t>: </a:t>
            </a:r>
            <a:r>
              <a:rPr lang="en-US" sz="1900" dirty="0" smtClean="0"/>
              <a:t>- </a:t>
            </a:r>
            <a:r>
              <a:rPr lang="en-US" sz="1900" dirty="0"/>
              <a:t>Make a connection between the math concepts learnt and our daily lives</a:t>
            </a:r>
            <a:r>
              <a:rPr lang="en-US" sz="1900" dirty="0" smtClean="0"/>
              <a:t>.</a:t>
            </a:r>
            <a:r>
              <a:rPr lang="en-US" sz="1900" dirty="0"/>
              <a:t/>
            </a:r>
            <a:br>
              <a:rPr lang="en-US" sz="1900" dirty="0"/>
            </a:br>
            <a:r>
              <a:rPr lang="en-US" sz="1900" dirty="0"/>
              <a:t>- Learn how to convert money into different currencies.</a:t>
            </a:r>
            <a:br>
              <a:rPr lang="en-US" sz="1900" dirty="0"/>
            </a:br>
            <a:r>
              <a:rPr lang="en-US" sz="1900" dirty="0"/>
              <a:t>- Realize of the importance of know how to convert currencies when travelling. </a:t>
            </a:r>
            <a:br>
              <a:rPr lang="en-US" sz="1900" dirty="0"/>
            </a:br>
            <a:r>
              <a:rPr lang="en-US" sz="1900" dirty="0"/>
              <a:t>- Compare and know how supermarkets are and work in other countries.</a:t>
            </a:r>
            <a:br>
              <a:rPr lang="en-US" sz="1900" dirty="0"/>
            </a:br>
            <a:r>
              <a:rPr lang="en-US" sz="1900" dirty="0"/>
              <a:t>- Discuss the concept of globalization. </a:t>
            </a:r>
            <a:br>
              <a:rPr lang="en-US" sz="1900" dirty="0"/>
            </a:br>
            <a:r>
              <a:rPr lang="en-US" sz="1900" dirty="0"/>
              <a:t>- Reflect and debate the causes of the difference of price in the same item in different countries</a:t>
            </a:r>
            <a:r>
              <a:rPr lang="en-US" sz="1900" dirty="0" smtClean="0"/>
              <a:t>.</a:t>
            </a:r>
            <a:endParaRPr lang="hr-HR" sz="1900" dirty="0" smtClean="0"/>
          </a:p>
          <a:p>
            <a:r>
              <a:rPr lang="hr-HR" sz="2500" b="1" dirty="0" err="1" smtClean="0"/>
              <a:t>Students</a:t>
            </a:r>
            <a:r>
              <a:rPr lang="hr-HR" sz="2500" b="1" dirty="0" smtClean="0"/>
              <a:t> </a:t>
            </a:r>
            <a:r>
              <a:rPr lang="hr-HR" sz="2500" b="1" dirty="0" err="1" smtClean="0"/>
              <a:t>and</a:t>
            </a:r>
            <a:r>
              <a:rPr lang="hr-HR" sz="2500" b="1" dirty="0" smtClean="0"/>
              <a:t> </a:t>
            </a:r>
            <a:r>
              <a:rPr lang="hr-HR" sz="2500" b="1" dirty="0" err="1" smtClean="0"/>
              <a:t>teachers</a:t>
            </a:r>
            <a:r>
              <a:rPr lang="en-US" sz="2700" b="1" dirty="0" smtClean="0"/>
              <a:t> </a:t>
            </a:r>
            <a:r>
              <a:rPr lang="en-US" sz="2700" b="1" dirty="0"/>
              <a:t>are preparing for Christmas events </a:t>
            </a:r>
            <a:r>
              <a:rPr lang="en-US" sz="2700" b="1" dirty="0" smtClean="0"/>
              <a:t>and </a:t>
            </a:r>
            <a:r>
              <a:rPr lang="en-US" sz="2700" b="1" dirty="0"/>
              <a:t>organized workshops in which students together with their parents </a:t>
            </a:r>
            <a:r>
              <a:rPr lang="en-US" sz="2700" b="1" dirty="0" smtClean="0"/>
              <a:t>created </a:t>
            </a:r>
            <a:r>
              <a:rPr lang="en-US" sz="2700" b="1" dirty="0"/>
              <a:t>Advent wreaths and ornaments for a Christmas </a:t>
            </a:r>
            <a:r>
              <a:rPr lang="en-US" sz="2700" b="1" dirty="0" smtClean="0"/>
              <a:t>tree</a:t>
            </a:r>
            <a:r>
              <a:rPr lang="hr-HR" sz="2700" b="1" dirty="0"/>
              <a:t> </a:t>
            </a:r>
            <a:endParaRPr lang="hr-HR" sz="2400" b="1" dirty="0"/>
          </a:p>
          <a:p>
            <a:pPr>
              <a:buFont typeface="Wingdings" panose="05000000000000000000" pitchFamily="2" charset="2"/>
              <a:buChar char="Ø"/>
            </a:pPr>
            <a:r>
              <a:rPr lang="en-US" sz="2400" b="1" dirty="0"/>
              <a:t>We celebrated International </a:t>
            </a:r>
            <a:r>
              <a:rPr lang="hr-HR" sz="2400" b="1" dirty="0" smtClean="0"/>
              <a:t> </a:t>
            </a:r>
            <a:r>
              <a:rPr lang="en-US" sz="2400" b="1" dirty="0" smtClean="0"/>
              <a:t>International </a:t>
            </a:r>
            <a:r>
              <a:rPr lang="en-US" sz="2400" b="1" dirty="0"/>
              <a:t>Day of Disabled </a:t>
            </a:r>
            <a:r>
              <a:rPr lang="en-US" sz="2400" b="1" dirty="0" smtClean="0"/>
              <a:t>Persons</a:t>
            </a:r>
            <a:r>
              <a:rPr lang="hr-HR" sz="2400" b="1" dirty="0" smtClean="0"/>
              <a:t> (</a:t>
            </a:r>
            <a:r>
              <a:rPr lang="hr-HR" sz="2400" b="1" dirty="0" err="1"/>
              <a:t>D</a:t>
            </a:r>
            <a:r>
              <a:rPr lang="hr-HR" sz="2400" b="1" dirty="0" err="1" smtClean="0"/>
              <a:t>ecember</a:t>
            </a:r>
            <a:r>
              <a:rPr lang="hr-HR" sz="2400" b="1" dirty="0" smtClean="0"/>
              <a:t> 3)</a:t>
            </a:r>
            <a:r>
              <a:rPr lang="en-US" sz="2400" b="1" dirty="0" smtClean="0"/>
              <a:t>.</a:t>
            </a:r>
            <a:r>
              <a:rPr lang="hr-HR" sz="2400" b="1" dirty="0" smtClean="0"/>
              <a:t>  </a:t>
            </a:r>
          </a:p>
          <a:p>
            <a:pPr>
              <a:buFont typeface="Wingdings" panose="05000000000000000000" pitchFamily="2" charset="2"/>
              <a:buChar char="Ø"/>
            </a:pPr>
            <a:endParaRPr lang="hr-HR" sz="2400" b="1" dirty="0" smtClean="0"/>
          </a:p>
          <a:p>
            <a:pPr>
              <a:buFont typeface="Wingdings" panose="05000000000000000000" pitchFamily="2" charset="2"/>
              <a:buChar char="Ø"/>
            </a:pPr>
            <a:endParaRPr lang="hr-HR" dirty="0" smtClean="0"/>
          </a:p>
        </p:txBody>
      </p:sp>
      <p:sp>
        <p:nvSpPr>
          <p:cNvPr id="4" name="Rezervirano mjesto podnožja 3"/>
          <p:cNvSpPr>
            <a:spLocks noGrp="1"/>
          </p:cNvSpPr>
          <p:nvPr>
            <p:ph type="ftr" sz="quarter" idx="11"/>
          </p:nvPr>
        </p:nvSpPr>
        <p:spPr/>
        <p:txBody>
          <a:bodyPr/>
          <a:lstStyle/>
          <a:p>
            <a:r>
              <a:rPr lang="fi-FI" smtClean="0"/>
              <a:t>Ivana, Vesna, Dejana, Josip - Croatian team</a:t>
            </a:r>
            <a:endParaRPr lang="hr-HR"/>
          </a:p>
        </p:txBody>
      </p:sp>
    </p:spTree>
    <p:extLst>
      <p:ext uri="{BB962C8B-B14F-4D97-AF65-F5344CB8AC3E}">
        <p14:creationId xmlns:p14="http://schemas.microsoft.com/office/powerpoint/2010/main" val="1690866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Inclusive</a:t>
            </a:r>
            <a:r>
              <a:rPr lang="hr-HR" dirty="0" smtClean="0"/>
              <a:t> </a:t>
            </a:r>
            <a:r>
              <a:rPr lang="hr-HR" dirty="0" err="1" smtClean="0"/>
              <a:t>day</a:t>
            </a:r>
            <a:r>
              <a:rPr lang="hr-HR" dirty="0" smtClean="0"/>
              <a:t> </a:t>
            </a:r>
            <a:endParaRPr lang="hr-HR" dirty="0"/>
          </a:p>
        </p:txBody>
      </p:sp>
      <p:sp>
        <p:nvSpPr>
          <p:cNvPr id="3" name="Rezervirano mjesto sadržaja 2"/>
          <p:cNvSpPr>
            <a:spLocks noGrp="1"/>
          </p:cNvSpPr>
          <p:nvPr>
            <p:ph idx="1"/>
          </p:nvPr>
        </p:nvSpPr>
        <p:spPr/>
        <p:txBody>
          <a:bodyPr/>
          <a:lstStyle/>
          <a:p>
            <a:r>
              <a:rPr lang="en-US" dirty="0"/>
              <a:t>On December </a:t>
            </a:r>
            <a:r>
              <a:rPr lang="en-US" dirty="0" smtClean="0"/>
              <a:t>5 we</a:t>
            </a:r>
            <a:r>
              <a:rPr lang="hr-HR" dirty="0" smtClean="0"/>
              <a:t> </a:t>
            </a:r>
            <a:r>
              <a:rPr lang="en-US" dirty="0" smtClean="0"/>
              <a:t>held </a:t>
            </a:r>
            <a:r>
              <a:rPr lang="en-US" dirty="0"/>
              <a:t>a workshop for students and </a:t>
            </a:r>
            <a:r>
              <a:rPr lang="en-US" dirty="0" smtClean="0"/>
              <a:t>parents. </a:t>
            </a:r>
            <a:r>
              <a:rPr lang="en-US" dirty="0"/>
              <a:t>The workshop which was attended by a student with disabilities as well as </a:t>
            </a:r>
            <a:r>
              <a:rPr lang="hr-HR" dirty="0" err="1" smtClean="0"/>
              <a:t>other</a:t>
            </a:r>
            <a:r>
              <a:rPr lang="hr-HR" dirty="0" smtClean="0"/>
              <a:t> </a:t>
            </a:r>
            <a:r>
              <a:rPr lang="en-US" dirty="0" smtClean="0"/>
              <a:t>students </a:t>
            </a:r>
            <a:r>
              <a:rPr lang="en-US" dirty="0"/>
              <a:t>commemorate the International Day of Disabled Persons. Through the </a:t>
            </a:r>
            <a:r>
              <a:rPr lang="en-US" dirty="0" smtClean="0"/>
              <a:t>workshop </a:t>
            </a:r>
            <a:r>
              <a:rPr lang="en-US" dirty="0"/>
              <a:t>we encourage students and parents to talk about children's rights, the benefits of inclusive education, stereotypes and prejudices. The participants were acquainted with the Convention on the Rights of the Child, and we tried to encourage them to reflect on their own role in the acceptance of diversity.</a:t>
            </a:r>
          </a:p>
          <a:p>
            <a:endParaRPr lang="en-US" dirty="0"/>
          </a:p>
          <a:p>
            <a:r>
              <a:rPr lang="en-US" dirty="0"/>
              <a:t>In a pleasant working atmosphere, students and parents have created posters with messages of support inclusive education</a:t>
            </a:r>
            <a:r>
              <a:rPr lang="en-US" dirty="0" smtClean="0"/>
              <a:t>.</a:t>
            </a:r>
            <a:r>
              <a:rPr lang="hr-HR" dirty="0" smtClean="0"/>
              <a:t> (Dejana </a:t>
            </a:r>
            <a:r>
              <a:rPr lang="hr-HR" dirty="0" err="1" smtClean="0"/>
              <a:t>Kirinčić</a:t>
            </a:r>
            <a:r>
              <a:rPr lang="hr-HR" dirty="0" smtClean="0"/>
              <a:t>)</a:t>
            </a:r>
            <a:endParaRPr lang="hr-HR" dirty="0"/>
          </a:p>
        </p:txBody>
      </p:sp>
      <p:sp>
        <p:nvSpPr>
          <p:cNvPr id="4" name="Rezervirano mjesto podnožja 3"/>
          <p:cNvSpPr>
            <a:spLocks noGrp="1"/>
          </p:cNvSpPr>
          <p:nvPr>
            <p:ph type="ftr" sz="quarter" idx="11"/>
          </p:nvPr>
        </p:nvSpPr>
        <p:spPr/>
        <p:txBody>
          <a:bodyPr/>
          <a:lstStyle/>
          <a:p>
            <a:r>
              <a:rPr lang="fi-FI" smtClean="0"/>
              <a:t>Ivana, Vesna, Dejana, Josip - Croatian team</a:t>
            </a:r>
            <a:endParaRPr lang="hr-HR"/>
          </a:p>
        </p:txBody>
      </p:sp>
    </p:spTree>
    <p:extLst>
      <p:ext uri="{BB962C8B-B14F-4D97-AF65-F5344CB8AC3E}">
        <p14:creationId xmlns:p14="http://schemas.microsoft.com/office/powerpoint/2010/main" val="96069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4" name="Rezervirano mjesto teksta 3"/>
          <p:cNvSpPr>
            <a:spLocks noGrp="1"/>
          </p:cNvSpPr>
          <p:nvPr>
            <p:ph type="body" sz="half" idx="2"/>
          </p:nvPr>
        </p:nvSpPr>
        <p:spPr/>
        <p:txBody>
          <a:bodyPr/>
          <a:lstStyle/>
          <a:p>
            <a:r>
              <a:rPr lang="hr-HR" dirty="0" smtClean="0"/>
              <a:t>                                                                    </a:t>
            </a:r>
            <a:endParaRPr lang="hr-HR" sz="1800" b="1" u="sng" dirty="0">
              <a:solidFill>
                <a:srgbClr val="FFC000"/>
              </a:solidFill>
            </a:endParaRPr>
          </a:p>
        </p:txBody>
      </p:sp>
      <p:sp>
        <p:nvSpPr>
          <p:cNvPr id="5" name="Rezervirano mjesto podnožja 4"/>
          <p:cNvSpPr>
            <a:spLocks noGrp="1"/>
          </p:cNvSpPr>
          <p:nvPr>
            <p:ph type="ftr" sz="quarter" idx="11"/>
          </p:nvPr>
        </p:nvSpPr>
        <p:spPr/>
        <p:txBody>
          <a:bodyPr/>
          <a:lstStyle/>
          <a:p>
            <a:r>
              <a:rPr lang="fi-FI" dirty="0" smtClean="0"/>
              <a:t>Ivana, Vesna, Dejana, Josip - Croatian team</a:t>
            </a:r>
            <a:endParaRPr lang="hr-HR"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769"/>
            <a:ext cx="4255406" cy="2397412"/>
          </a:xfrm>
          <a:prstGeom prst="rect">
            <a:avLst/>
          </a:prstGeom>
        </p:spPr>
      </p:pic>
      <p:pic>
        <p:nvPicPr>
          <p:cNvPr id="7" name="Slika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86" y="2348949"/>
            <a:ext cx="3583577" cy="2687683"/>
          </a:xfrm>
          <a:prstGeom prst="rect">
            <a:avLst/>
          </a:prstGeom>
        </p:spPr>
      </p:pic>
      <p:pic>
        <p:nvPicPr>
          <p:cNvPr id="8" name="Slika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3577" y="3016667"/>
            <a:ext cx="2812869" cy="3810278"/>
          </a:xfrm>
          <a:prstGeom prst="rect">
            <a:avLst/>
          </a:prstGeom>
        </p:spPr>
      </p:pic>
      <p:pic>
        <p:nvPicPr>
          <p:cNvPr id="9" name="Slika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6191" y="-537300"/>
            <a:ext cx="3390291" cy="3553967"/>
          </a:xfrm>
          <a:prstGeom prst="rect">
            <a:avLst/>
          </a:prstGeom>
        </p:spPr>
      </p:pic>
      <p:pic>
        <p:nvPicPr>
          <p:cNvPr id="15" name="Slika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4581754"/>
            <a:ext cx="3637393" cy="2245191"/>
          </a:xfrm>
          <a:prstGeom prst="rect">
            <a:avLst/>
          </a:prstGeom>
        </p:spPr>
      </p:pic>
      <p:pic>
        <p:nvPicPr>
          <p:cNvPr id="16" name="Slika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16033" y="4581754"/>
            <a:ext cx="3132916" cy="2276246"/>
          </a:xfrm>
          <a:prstGeom prst="rect">
            <a:avLst/>
          </a:prstGeom>
        </p:spPr>
      </p:pic>
      <p:pic>
        <p:nvPicPr>
          <p:cNvPr id="17" name="Slika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48949" y="4529075"/>
            <a:ext cx="2650882" cy="2297870"/>
          </a:xfrm>
          <a:prstGeom prst="rect">
            <a:avLst/>
          </a:prstGeom>
        </p:spPr>
      </p:pic>
      <p:pic>
        <p:nvPicPr>
          <p:cNvPr id="11" name="Slika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73868" y="-521759"/>
            <a:ext cx="5218131" cy="3011240"/>
          </a:xfrm>
          <a:prstGeom prst="rect">
            <a:avLst/>
          </a:prstGeom>
        </p:spPr>
      </p:pic>
      <p:pic>
        <p:nvPicPr>
          <p:cNvPr id="12" name="Slika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413833" y="2489480"/>
            <a:ext cx="3214262" cy="2079917"/>
          </a:xfrm>
          <a:prstGeom prst="rect">
            <a:avLst/>
          </a:prstGeom>
        </p:spPr>
      </p:pic>
      <p:pic>
        <p:nvPicPr>
          <p:cNvPr id="14" name="Slika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628095" y="2529804"/>
            <a:ext cx="2665694" cy="1999271"/>
          </a:xfrm>
          <a:prstGeom prst="rect">
            <a:avLst/>
          </a:prstGeom>
        </p:spPr>
      </p:pic>
    </p:spTree>
    <p:extLst>
      <p:ext uri="{BB962C8B-B14F-4D97-AF65-F5344CB8AC3E}">
        <p14:creationId xmlns:p14="http://schemas.microsoft.com/office/powerpoint/2010/main" val="1172717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5" y="609600"/>
            <a:ext cx="8596668" cy="905691"/>
          </a:xfrm>
        </p:spPr>
        <p:txBody>
          <a:bodyPr>
            <a:normAutofit/>
          </a:bodyPr>
          <a:lstStyle/>
          <a:p>
            <a:r>
              <a:rPr lang="hr-HR" sz="3600" dirty="0" err="1" smtClean="0"/>
              <a:t>January</a:t>
            </a:r>
            <a:r>
              <a:rPr lang="hr-HR" sz="3600" dirty="0" smtClean="0"/>
              <a:t> </a:t>
            </a:r>
            <a:r>
              <a:rPr lang="hr-HR" sz="3600" dirty="0" err="1" smtClean="0"/>
              <a:t>in</a:t>
            </a:r>
            <a:r>
              <a:rPr lang="hr-HR" sz="3600" dirty="0" smtClean="0"/>
              <a:t> </a:t>
            </a:r>
            <a:r>
              <a:rPr lang="hr-HR" sz="3600" dirty="0" err="1" smtClean="0"/>
              <a:t>Primary</a:t>
            </a:r>
            <a:r>
              <a:rPr lang="hr-HR" sz="3600" dirty="0" smtClean="0"/>
              <a:t> </a:t>
            </a:r>
            <a:r>
              <a:rPr lang="hr-HR" sz="3600" dirty="0" err="1" smtClean="0"/>
              <a:t>school</a:t>
            </a:r>
            <a:r>
              <a:rPr lang="hr-HR" sz="3600" dirty="0" smtClean="0"/>
              <a:t> </a:t>
            </a:r>
            <a:r>
              <a:rPr lang="hr-HR" sz="3600" dirty="0" err="1" smtClean="0"/>
              <a:t>Barilović</a:t>
            </a:r>
            <a:endParaRPr lang="hr-HR" sz="3600" dirty="0"/>
          </a:p>
        </p:txBody>
      </p:sp>
      <p:sp>
        <p:nvSpPr>
          <p:cNvPr id="3" name="Rezervirano mjesto teksta 2"/>
          <p:cNvSpPr>
            <a:spLocks noGrp="1"/>
          </p:cNvSpPr>
          <p:nvPr>
            <p:ph type="body" idx="1"/>
          </p:nvPr>
        </p:nvSpPr>
        <p:spPr>
          <a:xfrm>
            <a:off x="677335" y="1515291"/>
            <a:ext cx="8596668" cy="4526071"/>
          </a:xfrm>
        </p:spPr>
        <p:txBody>
          <a:bodyPr/>
          <a:lstStyle/>
          <a:p>
            <a:pPr marL="285750" indent="-285750">
              <a:buFont typeface="Wingdings" panose="05000000000000000000" pitchFamily="2" charset="2"/>
              <a:buChar char="Ø"/>
            </a:pPr>
            <a:r>
              <a:rPr lang="en-US" dirty="0" smtClean="0"/>
              <a:t> </a:t>
            </a:r>
            <a:r>
              <a:rPr lang="hr-HR" dirty="0" smtClean="0"/>
              <a:t> </a:t>
            </a:r>
            <a:r>
              <a:rPr lang="hr-HR" b="1" dirty="0"/>
              <a:t>T</a:t>
            </a:r>
            <a:r>
              <a:rPr lang="en-US" b="1" dirty="0" smtClean="0"/>
              <a:t>he </a:t>
            </a:r>
            <a:r>
              <a:rPr lang="en-US" b="1" dirty="0"/>
              <a:t>Team for Human Rights </a:t>
            </a:r>
            <a:r>
              <a:rPr lang="hr-HR" dirty="0" smtClean="0"/>
              <a:t> (Vesna </a:t>
            </a:r>
            <a:r>
              <a:rPr lang="hr-HR" dirty="0" err="1" smtClean="0"/>
              <a:t>and</a:t>
            </a:r>
            <a:r>
              <a:rPr lang="hr-HR" dirty="0" smtClean="0"/>
              <a:t> Dejana) </a:t>
            </a:r>
            <a:r>
              <a:rPr lang="en-US" dirty="0" smtClean="0"/>
              <a:t>visited </a:t>
            </a:r>
            <a:r>
              <a:rPr lang="hr-HR" dirty="0" err="1" smtClean="0"/>
              <a:t>teachers</a:t>
            </a:r>
            <a:r>
              <a:rPr lang="en-US" dirty="0" smtClean="0"/>
              <a:t> </a:t>
            </a:r>
            <a:r>
              <a:rPr lang="en-US" b="1" dirty="0" smtClean="0"/>
              <a:t>lessons </a:t>
            </a:r>
            <a:r>
              <a:rPr lang="en-US" b="1" dirty="0"/>
              <a:t>and workshops on EDC/HR </a:t>
            </a:r>
            <a:endParaRPr lang="hr-HR" b="1" dirty="0" smtClean="0"/>
          </a:p>
          <a:p>
            <a:pPr marL="285750" indent="-285750">
              <a:buFont typeface="Wingdings" panose="05000000000000000000" pitchFamily="2" charset="2"/>
              <a:buChar char="Ø"/>
            </a:pPr>
            <a:r>
              <a:rPr lang="en-US" b="1" dirty="0"/>
              <a:t>SWOT analysis conducted by the </a:t>
            </a:r>
            <a:r>
              <a:rPr lang="hr-HR" b="1" dirty="0"/>
              <a:t>T</a:t>
            </a:r>
            <a:r>
              <a:rPr lang="en-US" b="1" dirty="0" err="1" smtClean="0"/>
              <a:t>eam</a:t>
            </a:r>
            <a:r>
              <a:rPr lang="en-US" b="1" dirty="0" smtClean="0"/>
              <a:t> </a:t>
            </a:r>
            <a:r>
              <a:rPr lang="hr-HR" b="1" dirty="0" smtClean="0"/>
              <a:t>for Human Rights (</a:t>
            </a:r>
            <a:r>
              <a:rPr lang="en-US" b="1" dirty="0" smtClean="0"/>
              <a:t>spent </a:t>
            </a:r>
            <a:r>
              <a:rPr lang="en-US" b="1" dirty="0"/>
              <a:t>on all </a:t>
            </a:r>
            <a:r>
              <a:rPr lang="en-US" b="1" dirty="0" smtClean="0"/>
              <a:t>parent</a:t>
            </a:r>
            <a:r>
              <a:rPr lang="hr-HR" b="1" dirty="0" smtClean="0"/>
              <a:t> </a:t>
            </a:r>
            <a:r>
              <a:rPr lang="hr-HR" b="1" dirty="0" err="1" smtClean="0"/>
              <a:t>meetings</a:t>
            </a:r>
            <a:r>
              <a:rPr lang="hr-HR" b="1" dirty="0" smtClean="0"/>
              <a:t> )</a:t>
            </a:r>
            <a:r>
              <a:rPr lang="en-US" b="1" dirty="0" smtClean="0"/>
              <a:t> </a:t>
            </a:r>
            <a:r>
              <a:rPr lang="en-US" b="1" dirty="0"/>
              <a:t>is presented to the Council of teachers and School Board</a:t>
            </a:r>
            <a:endParaRPr lang="hr-HR" b="1" dirty="0" smtClean="0"/>
          </a:p>
          <a:p>
            <a:pPr marL="285750" indent="-285750">
              <a:buFont typeface="Wingdings" panose="05000000000000000000" pitchFamily="2" charset="2"/>
              <a:buChar char="Ø"/>
            </a:pPr>
            <a:endParaRPr lang="hr-HR" b="1" dirty="0" smtClean="0"/>
          </a:p>
          <a:p>
            <a:pPr marL="285750" indent="-285750">
              <a:buFont typeface="Wingdings" panose="05000000000000000000" pitchFamily="2" charset="2"/>
              <a:buChar char="Ø"/>
            </a:pPr>
            <a:r>
              <a:rPr lang="en-US" dirty="0"/>
              <a:t>The headmistress </a:t>
            </a:r>
            <a:r>
              <a:rPr lang="en-US" dirty="0" err="1"/>
              <a:t>Vesna</a:t>
            </a:r>
            <a:r>
              <a:rPr lang="en-US" dirty="0"/>
              <a:t> Car presented the project Human Rights in action at the local radio and </a:t>
            </a:r>
            <a:r>
              <a:rPr lang="en-US" dirty="0" smtClean="0"/>
              <a:t>television</a:t>
            </a:r>
            <a:endParaRPr lang="hr-HR" dirty="0" smtClean="0"/>
          </a:p>
          <a:p>
            <a:pPr marL="285750" indent="-285750">
              <a:buFont typeface="Wingdings" panose="05000000000000000000" pitchFamily="2" charset="2"/>
              <a:buChar char="Ø"/>
            </a:pPr>
            <a:r>
              <a:rPr lang="en-US" b="1" dirty="0"/>
              <a:t>We celebrated International Day of hugs</a:t>
            </a:r>
            <a:r>
              <a:rPr lang="hr-HR" b="1" dirty="0"/>
              <a:t> (</a:t>
            </a:r>
            <a:r>
              <a:rPr lang="hr-HR" b="1" dirty="0" err="1"/>
              <a:t>January</a:t>
            </a:r>
            <a:r>
              <a:rPr lang="hr-HR" b="1" dirty="0"/>
              <a:t> 21) </a:t>
            </a:r>
            <a:endParaRPr lang="hr-HR" dirty="0"/>
          </a:p>
        </p:txBody>
      </p:sp>
      <p:sp>
        <p:nvSpPr>
          <p:cNvPr id="4" name="Rezervirano mjesto podnožja 3"/>
          <p:cNvSpPr>
            <a:spLocks noGrp="1"/>
          </p:cNvSpPr>
          <p:nvPr>
            <p:ph type="ftr" sz="quarter" idx="11"/>
          </p:nvPr>
        </p:nvSpPr>
        <p:spPr/>
        <p:txBody>
          <a:bodyPr/>
          <a:lstStyle/>
          <a:p>
            <a:r>
              <a:rPr lang="fi-FI" smtClean="0"/>
              <a:t>Ivana, Vesna, Dejana, Josip - Croatian team</a:t>
            </a:r>
            <a:endParaRPr lang="hr-HR"/>
          </a:p>
        </p:txBody>
      </p:sp>
    </p:spTree>
    <p:extLst>
      <p:ext uri="{BB962C8B-B14F-4D97-AF65-F5344CB8AC3E}">
        <p14:creationId xmlns:p14="http://schemas.microsoft.com/office/powerpoint/2010/main" val="3851056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podnožja 1"/>
          <p:cNvSpPr>
            <a:spLocks noGrp="1"/>
          </p:cNvSpPr>
          <p:nvPr>
            <p:ph type="ftr" sz="quarter" idx="11"/>
          </p:nvPr>
        </p:nvSpPr>
        <p:spPr/>
        <p:txBody>
          <a:bodyPr/>
          <a:lstStyle/>
          <a:p>
            <a:r>
              <a:rPr lang="fi-FI" smtClean="0"/>
              <a:t>Ivana, Vesna, Dejana, Josip - Croatian team</a:t>
            </a:r>
            <a:endParaRPr lang="hr-H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9993" y="3084286"/>
            <a:ext cx="5982008" cy="3773714"/>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5496" y="98516"/>
            <a:ext cx="5770711" cy="3002468"/>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8516"/>
            <a:ext cx="6325496" cy="3688176"/>
          </a:xfrm>
          <a:prstGeom prst="rect">
            <a:avLst/>
          </a:prstGeom>
        </p:spPr>
      </p:pic>
      <p:pic>
        <p:nvPicPr>
          <p:cNvPr id="7" name="Slika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786692"/>
            <a:ext cx="6209992" cy="3071308"/>
          </a:xfrm>
          <a:prstGeom prst="rect">
            <a:avLst/>
          </a:prstGeom>
        </p:spPr>
      </p:pic>
    </p:spTree>
    <p:extLst>
      <p:ext uri="{BB962C8B-B14F-4D97-AF65-F5344CB8AC3E}">
        <p14:creationId xmlns:p14="http://schemas.microsoft.com/office/powerpoint/2010/main" val="1003836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316</TotalTime>
  <Words>428</Words>
  <Application>Microsoft Office PowerPoint</Application>
  <PresentationFormat>Široki zaslon</PresentationFormat>
  <Paragraphs>24</Paragraphs>
  <Slides>5</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5</vt:i4>
      </vt:variant>
    </vt:vector>
  </HeadingPairs>
  <TitlesOfParts>
    <vt:vector size="11" baseType="lpstr">
      <vt:lpstr>Arial</vt:lpstr>
      <vt:lpstr>Calibri</vt:lpstr>
      <vt:lpstr>Trebuchet MS</vt:lpstr>
      <vt:lpstr>Wingdings</vt:lpstr>
      <vt:lpstr>Wingdings 3</vt:lpstr>
      <vt:lpstr>Faseta</vt:lpstr>
      <vt:lpstr>December in Primary school Barilović</vt:lpstr>
      <vt:lpstr>Inclusive day </vt:lpstr>
      <vt:lpstr>PowerPoint prezentacija</vt:lpstr>
      <vt:lpstr>January in Primary school Barilović</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Windows korisnik</dc:creator>
  <cp:lastModifiedBy>Windows korisnik</cp:lastModifiedBy>
  <cp:revision>43</cp:revision>
  <dcterms:created xsi:type="dcterms:W3CDTF">2016-10-29T17:51:59Z</dcterms:created>
  <dcterms:modified xsi:type="dcterms:W3CDTF">2017-01-31T13:18:59Z</dcterms:modified>
  <cp:contentStatus/>
</cp:coreProperties>
</file>