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de.wikipedia.org/wiki/Datei:R68-sidecar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/>
              <a:t>BMW</a:t>
            </a:r>
            <a:endParaRPr lang="hr-HR" sz="9600" dirty="0"/>
          </a:p>
        </p:txBody>
      </p:sp>
      <p:pic>
        <p:nvPicPr>
          <p:cNvPr id="11266" name="Picture 2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276600"/>
            <a:ext cx="3429000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62200" y="22860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Bayerische Motoren Werke AG</a:t>
            </a:r>
            <a:endParaRPr lang="hr-HR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495800"/>
            <a:ext cx="1412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Gründung :</a:t>
            </a:r>
          </a:p>
          <a:p>
            <a:r>
              <a:rPr lang="hr-HR" dirty="0" smtClean="0"/>
              <a:t>7. März 1916</a:t>
            </a:r>
            <a:endParaRPr lang="hr-HR" dirty="0"/>
          </a:p>
        </p:txBody>
      </p:sp>
      <p:sp>
        <p:nvSpPr>
          <p:cNvPr id="9" name="Rectangle 8"/>
          <p:cNvSpPr/>
          <p:nvPr/>
        </p:nvSpPr>
        <p:spPr>
          <a:xfrm>
            <a:off x="7315200" y="4419600"/>
            <a:ext cx="636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Sitz :</a:t>
            </a:r>
          </a:p>
          <a:p>
            <a:endParaRPr lang="hr-HR" dirty="0"/>
          </a:p>
        </p:txBody>
      </p:sp>
      <p:sp>
        <p:nvSpPr>
          <p:cNvPr id="10" name="Rectangle 9"/>
          <p:cNvSpPr/>
          <p:nvPr/>
        </p:nvSpPr>
        <p:spPr>
          <a:xfrm>
            <a:off x="7086600" y="4724400"/>
            <a:ext cx="1640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hr-HR" dirty="0" smtClean="0"/>
              <a:t>München, </a:t>
            </a:r>
          </a:p>
          <a:p>
            <a:pPr fontAlgn="t"/>
            <a:r>
              <a:rPr lang="hr-HR" dirty="0" smtClean="0"/>
              <a:t>Deutschland</a:t>
            </a:r>
            <a:endParaRPr lang="hr-H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525963"/>
          </a:xfrm>
        </p:spPr>
        <p:txBody>
          <a:bodyPr>
            <a:normAutofit/>
          </a:bodyPr>
          <a:lstStyle/>
          <a:p>
            <a:r>
              <a:rPr lang="de-DE" sz="2400" dirty="0" smtClean="0"/>
              <a:t>Die </a:t>
            </a:r>
            <a:r>
              <a:rPr lang="de-DE" sz="2400" b="1" dirty="0" smtClean="0"/>
              <a:t>Bayerische Motoren Werke Aktiengesellschaft (BMW AG)</a:t>
            </a:r>
            <a:r>
              <a:rPr lang="de-DE" sz="2400" dirty="0" smtClean="0"/>
              <a:t> ist die Muttergesellschaft der </a:t>
            </a:r>
            <a:r>
              <a:rPr lang="de-DE" sz="2400" i="1" dirty="0" smtClean="0"/>
              <a:t>BMW Group</a:t>
            </a:r>
            <a:r>
              <a:rPr lang="de-DE" sz="2400" dirty="0" smtClean="0"/>
              <a:t>, einem weltweit operierenden Automobil- und Motorradhersteller mit Sitz in München. Die Produktpalette umfasst die Automobil- und Motorrad-Marke BMW, die Automarken Mini und Rolls-Royce so</a:t>
            </a:r>
            <a:r>
              <a:rPr lang="hr-HR" sz="2400" dirty="0" smtClean="0"/>
              <a:t> </a:t>
            </a:r>
            <a:r>
              <a:rPr lang="de-DE" sz="2400" dirty="0" smtClean="0"/>
              <a:t>wie die BMW-Submarken</a:t>
            </a:r>
            <a:r>
              <a:rPr lang="hr-HR" sz="2400" dirty="0" smtClean="0"/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BMW M</a:t>
            </a:r>
            <a:r>
              <a:rPr lang="hr-HR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smtClean="0"/>
              <a:t>und </a:t>
            </a:r>
            <a:r>
              <a:rPr lang="de-DE" sz="2400" dirty="0" smtClean="0">
                <a:solidFill>
                  <a:srgbClr val="FF0000"/>
                </a:solidFill>
              </a:rPr>
              <a:t>BMW </a:t>
            </a:r>
            <a:r>
              <a:rPr lang="hr-HR" sz="2400" dirty="0" smtClean="0">
                <a:solidFill>
                  <a:srgbClr val="FF0000"/>
                </a:solidFill>
              </a:rPr>
              <a:t>I</a:t>
            </a:r>
            <a:r>
              <a:rPr lang="de-DE" sz="2400" dirty="0" smtClean="0">
                <a:solidFill>
                  <a:srgbClr val="FF0000"/>
                </a:solidFill>
              </a:rPr>
              <a:t>.</a:t>
            </a:r>
            <a:endParaRPr lang="hr-HR" sz="2400" dirty="0">
              <a:solidFill>
                <a:srgbClr val="FF0000"/>
              </a:solidFill>
            </a:endParaRPr>
          </a:p>
        </p:txBody>
      </p:sp>
      <p:pic>
        <p:nvPicPr>
          <p:cNvPr id="10242" name="Picture 2" descr="https://upload.wikimedia.org/wikipedia/commons/thumb/8/8a/BMW_tower_seen_from_Olympic_tower_on_a_sunny_November_afternoon.jpg/220px-BMW_tower_seen_from_Olympic_tower_on_a_sunny_November_aftern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310758"/>
            <a:ext cx="2057400" cy="354724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24200" y="3657600"/>
            <a:ext cx="5029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/>
              <a:t>„Vierzylinder“ – BMW-Hauptsitz in München vom</a:t>
            </a:r>
            <a:r>
              <a:rPr lang="hr-HR" sz="2800" dirty="0" smtClean="0"/>
              <a:t> </a:t>
            </a:r>
            <a:r>
              <a:rPr lang="de-DE" sz="2800" dirty="0" smtClean="0"/>
              <a:t>Olympiaturm aus gesehen, da</a:t>
            </a:r>
            <a:r>
              <a:rPr lang="hr-HR" sz="2800" dirty="0" smtClean="0"/>
              <a:t> </a:t>
            </a:r>
            <a:r>
              <a:rPr lang="de-DE" sz="2800" dirty="0" smtClean="0"/>
              <a:t>vor das schüsselförmige</a:t>
            </a:r>
            <a:r>
              <a:rPr lang="hr-HR" sz="2800" dirty="0" smtClean="0"/>
              <a:t> </a:t>
            </a:r>
            <a:r>
              <a:rPr lang="de-DE" sz="2800" dirty="0" smtClean="0"/>
              <a:t>BMW-Museum.</a:t>
            </a:r>
            <a:endParaRPr lang="hr-HR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Der erste Motorrad und Auto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371600"/>
            <a:ext cx="4038600" cy="220980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u="sng" dirty="0" smtClean="0">
                <a:hlinkClick r:id="rId2"/>
              </a:rPr>
              <a:t/>
            </a:r>
            <a:br>
              <a:rPr lang="de-DE" u="sng" dirty="0" smtClean="0">
                <a:hlinkClick r:id="rId2"/>
              </a:rPr>
            </a:br>
            <a:endParaRPr lang="de-DE" dirty="0" smtClean="0"/>
          </a:p>
          <a:p>
            <a:r>
              <a:rPr lang="de-DE" dirty="0" smtClean="0"/>
              <a:t>R 68 (1954) mit Steib-Seitenwagen (1951)</a:t>
            </a:r>
            <a:r>
              <a:rPr lang="hr-HR" dirty="0" smtClean="0"/>
              <a:t>.</a:t>
            </a:r>
            <a:endParaRPr lang="de-DE" dirty="0" smtClean="0"/>
          </a:p>
          <a:p>
            <a:pPr>
              <a:buNone/>
            </a:pPr>
            <a:r>
              <a:rPr lang="de-DE" u="sng" dirty="0" smtClean="0">
                <a:hlinkClick r:id="rId2"/>
              </a:rPr>
              <a:t/>
            </a:r>
            <a:br>
              <a:rPr lang="de-DE" u="sng" dirty="0" smtClean="0">
                <a:hlinkClick r:id="rId2"/>
              </a:rPr>
            </a:br>
            <a:endParaRPr lang="de-DE" dirty="0" smtClean="0"/>
          </a:p>
          <a:p>
            <a:endParaRPr lang="hr-HR" dirty="0"/>
          </a:p>
        </p:txBody>
      </p:sp>
      <p:pic>
        <p:nvPicPr>
          <p:cNvPr id="9218" name="Picture 2" descr="https://upload.wikimedia.org/wikipedia/commons/thumb/c/c9/R68-sidecar.jpg/220px-R68-sidec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3048000" cy="2216729"/>
          </a:xfrm>
          <a:prstGeom prst="rect">
            <a:avLst/>
          </a:prstGeom>
          <a:noFill/>
        </p:spPr>
      </p:pic>
      <p:pic>
        <p:nvPicPr>
          <p:cNvPr id="9220" name="Picture 4" descr="https://upload.wikimedia.org/wikipedia/commons/thumb/a/ab/BMW-501-Achtzylinder.jpg/220px-BMW-501-Achtzylind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038600"/>
            <a:ext cx="3000632" cy="252326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86201" y="4724400"/>
            <a:ext cx="335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2400" dirty="0" smtClean="0"/>
              <a:t>   Zwischen Kleinstwagen</a:t>
            </a:r>
            <a:r>
              <a:rPr lang="de-DE" sz="2400" dirty="0" smtClean="0"/>
              <a:t> </a:t>
            </a:r>
            <a:r>
              <a:rPr lang="hr-HR" sz="2400" dirty="0" smtClean="0"/>
              <a:t>     </a:t>
            </a:r>
          </a:p>
          <a:p>
            <a:r>
              <a:rPr lang="hr-HR" sz="2400" dirty="0" smtClean="0"/>
              <a:t>    </a:t>
            </a:r>
            <a:r>
              <a:rPr lang="de-DE" sz="2400" dirty="0" smtClean="0"/>
              <a:t>und Oberklasse klaffte </a:t>
            </a:r>
            <a:r>
              <a:rPr lang="hr-HR" sz="2400" dirty="0" smtClean="0"/>
              <a:t>    </a:t>
            </a:r>
          </a:p>
          <a:p>
            <a:r>
              <a:rPr lang="hr-HR" sz="2400" dirty="0" smtClean="0"/>
              <a:t>    </a:t>
            </a:r>
            <a:r>
              <a:rPr lang="de-DE" sz="2400" dirty="0" smtClean="0"/>
              <a:t>eine Lücke</a:t>
            </a:r>
            <a:r>
              <a:rPr lang="hr-HR" sz="2400" dirty="0" smtClean="0"/>
              <a:t>.</a:t>
            </a:r>
            <a:endParaRPr lang="hr-HR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Die neuen Modelle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752600"/>
            <a:ext cx="4953000" cy="1524000"/>
          </a:xfrm>
        </p:spPr>
        <p:txBody>
          <a:bodyPr>
            <a:normAutofit/>
          </a:bodyPr>
          <a:lstStyle/>
          <a:p>
            <a:r>
              <a:rPr lang="de-DE" dirty="0" smtClean="0"/>
              <a:t>Das erste Modell der erfolgreichen „Neuen Klasse“: BMW 1500</a:t>
            </a:r>
          </a:p>
          <a:p>
            <a:endParaRPr lang="hr-HR" dirty="0"/>
          </a:p>
        </p:txBody>
      </p:sp>
      <p:pic>
        <p:nvPicPr>
          <p:cNvPr id="8194" name="Picture 2" descr="https://upload.wikimedia.org/wikipedia/commons/thumb/c/cd/BMW1500FrontSeit.JPG/220px-BMW1500FrontSe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2667000" cy="18669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81400" y="4724400"/>
            <a:ext cx="426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3200" dirty="0" smtClean="0"/>
              <a:t>  BMW R75/5 (1973½)</a:t>
            </a:r>
            <a:endParaRPr lang="hr-HR" sz="3200" dirty="0"/>
          </a:p>
        </p:txBody>
      </p:sp>
      <p:pic>
        <p:nvPicPr>
          <p:cNvPr id="8196" name="Picture 4" descr="https://upload.wikimedia.org/wikipedia/commons/thumb/3/35/Right-3qtr-bagsmall.jpg/220px-Right-3qtr-bag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419600"/>
            <a:ext cx="2667000" cy="178204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Autos </a:t>
            </a:r>
            <a:r>
              <a:rPr lang="hr-HR" dirty="0" smtClean="0"/>
              <a:t>und Motoren heute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600201"/>
            <a:ext cx="5029200" cy="990600"/>
          </a:xfrm>
        </p:spPr>
        <p:txBody>
          <a:bodyPr/>
          <a:lstStyle/>
          <a:p>
            <a:r>
              <a:rPr lang="hr-HR" dirty="0" smtClean="0"/>
              <a:t>BMW R1200 RT </a:t>
            </a:r>
            <a:endParaRPr lang="hr-HR" dirty="0"/>
          </a:p>
        </p:txBody>
      </p:sp>
      <p:pic>
        <p:nvPicPr>
          <p:cNvPr id="7170" name="Picture 2" descr="https://upload.wikimedia.org/wikipedia/commons/thumb/6/64/R-200-rt.jpg/220px-R-200-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3124200" cy="2002330"/>
          </a:xfrm>
          <a:prstGeom prst="rect">
            <a:avLst/>
          </a:prstGeom>
          <a:noFill/>
        </p:spPr>
      </p:pic>
      <p:pic>
        <p:nvPicPr>
          <p:cNvPr id="7172" name="Picture 4" descr="http://cdn.bmwblog.com/wp-content/uploads/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4216359"/>
            <a:ext cx="3200399" cy="2133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33800" y="5181600"/>
            <a:ext cx="2611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3200" dirty="0" smtClean="0"/>
              <a:t>BMW m3 e46</a:t>
            </a:r>
            <a:endParaRPr lang="hr-HR" sz="32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124200"/>
            <a:ext cx="8229600" cy="4572000"/>
          </a:xfrm>
        </p:spPr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>
                <a:solidFill>
                  <a:schemeClr val="accent4"/>
                </a:solidFill>
              </a:rPr>
              <a:t>Gemacht von: Marko Marčinković</a:t>
            </a:r>
          </a:p>
          <a:p>
            <a:pPr>
              <a:buNone/>
            </a:pPr>
            <a:r>
              <a:rPr lang="hr-HR" dirty="0" smtClean="0">
                <a:solidFill>
                  <a:schemeClr val="accent4"/>
                </a:solidFill>
              </a:rPr>
              <a:t>                           Ena Krajačić</a:t>
            </a:r>
            <a:endParaRPr lang="hr-HR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1">
      <a:dk1>
        <a:srgbClr val="000000"/>
      </a:dk1>
      <a:lt1>
        <a:srgbClr val="000000"/>
      </a:lt1>
      <a:dk2>
        <a:srgbClr val="92D050"/>
      </a:dk2>
      <a:lt2>
        <a:srgbClr val="00B050"/>
      </a:lt2>
      <a:accent1>
        <a:srgbClr val="679E2A"/>
      </a:accent1>
      <a:accent2>
        <a:srgbClr val="5CE301"/>
      </a:accent2>
      <a:accent3>
        <a:srgbClr val="47FF80"/>
      </a:accent3>
      <a:accent4>
        <a:srgbClr val="92FF01"/>
      </a:accent4>
      <a:accent5>
        <a:srgbClr val="00E22B"/>
      </a:accent5>
      <a:accent6>
        <a:srgbClr val="009E5E"/>
      </a:accent6>
      <a:hlink>
        <a:srgbClr val="A2E3FE"/>
      </a:hlink>
      <a:folHlink>
        <a:srgbClr val="00194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70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BMW</vt:lpstr>
      <vt:lpstr>Slide 2</vt:lpstr>
      <vt:lpstr>Der erste Motorrad und Auto</vt:lpstr>
      <vt:lpstr>Die neuen Modelle</vt:lpstr>
      <vt:lpstr>Autos und Motoren heute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BMW</dc:title>
  <dc:creator>marko</dc:creator>
  <cp:lastModifiedBy>Marko</cp:lastModifiedBy>
  <cp:revision>6</cp:revision>
  <dcterms:created xsi:type="dcterms:W3CDTF">2006-08-16T00:00:00Z</dcterms:created>
  <dcterms:modified xsi:type="dcterms:W3CDTF">2016-05-10T15:38:38Z</dcterms:modified>
</cp:coreProperties>
</file>