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5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E81F2C-A214-41B3-A9F5-038EE06E302D}" type="datetimeFigureOut">
              <a:rPr lang="hr-HR" smtClean="0"/>
              <a:t>24.6.2015.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92B145-3F8F-4A5F-961B-D27995B8F8ED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državnosti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Nikola </a:t>
            </a:r>
            <a:r>
              <a:rPr lang="hr-HR" dirty="0" err="1" smtClean="0"/>
              <a:t>Brozić</a:t>
            </a:r>
            <a:endParaRPr lang="hr-HR" dirty="0" smtClean="0"/>
          </a:p>
          <a:p>
            <a:r>
              <a:rPr lang="hr-HR" dirty="0"/>
              <a:t>8</a:t>
            </a:r>
            <a:r>
              <a:rPr lang="hr-HR" dirty="0" smtClean="0"/>
              <a:t>.razred</a:t>
            </a:r>
            <a:endParaRPr lang="hr-HR" dirty="0"/>
          </a:p>
        </p:txBody>
      </p:sp>
      <p:pic>
        <p:nvPicPr>
          <p:cNvPr id="1026" name="Slika 1" descr="Opis: http://upload.wikimedia.org/wikipedia/commons/thumb/7/7c/Croatian_Flags_during_the_Statehood_Day_%282007%29.jpg/250px-Croatian_Flags_during_the_Statehood_Day_%28200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78" y="3140968"/>
            <a:ext cx="4910522" cy="369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0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Čestitamo Dan državnosti!</a:t>
            </a:r>
            <a:endParaRPr lang="hr-HR" dirty="0"/>
          </a:p>
        </p:txBody>
      </p:sp>
      <p:pic>
        <p:nvPicPr>
          <p:cNvPr id="2050" name="Picture 2" descr="C:\Users\Anita\Desktop\cestitamo-vam-dan-drzavnosti-634879841548289062_324_21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38324"/>
            <a:ext cx="8098580" cy="54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Zašto se 25.6. obilježava kao Dan državnosti 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Dan državnosti u Republici Hrvatskoj se obilježava 25. lipnja, na dan kada je 1991. godine Hrvatski sabor donio </a:t>
            </a:r>
            <a:r>
              <a:rPr lang="hr-HR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Ustavnu odluku o samostalnosti i suverenosti Republike Hrvatske</a:t>
            </a:r>
            <a:r>
              <a:rPr lang="hr-HR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proglašavajući Republiku Hrvatsku samostalnom i neovisnom državom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Dan državnosti je službeni državni blagdan te se taj dan ne radi</a:t>
            </a:r>
            <a:endParaRPr lang="hr-HR" sz="28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hr-HR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o 2001.</a:t>
            </a:r>
            <a:r>
              <a:rPr lang="hr-HR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hr-HR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godine </a:t>
            </a:r>
            <a:r>
              <a:rPr lang="hr-HR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Dan državnosti se obilježavao 30. svibnja svake godine, u spomen na konstituiranje prvog višestranačkog </a:t>
            </a:r>
            <a:r>
              <a:rPr lang="hr-HR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Sabora 1990. godine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hr-HR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anas se taj datum obilježava kao </a:t>
            </a:r>
            <a:r>
              <a:rPr lang="hr-HR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spomendan</a:t>
            </a:r>
            <a:r>
              <a:rPr lang="hr-HR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Dan Hrvatskoga sabora</a:t>
            </a:r>
            <a:endParaRPr lang="hr-HR" sz="28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15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7498080" cy="72494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700" dirty="0">
                <a:effectLst/>
              </a:rPr>
              <a:t/>
            </a:r>
            <a:br>
              <a:rPr lang="hr-HR" sz="2700" dirty="0">
                <a:effectLst/>
              </a:rPr>
            </a:br>
            <a:r>
              <a:rPr lang="hr-HR" sz="2700" dirty="0">
                <a:effectLst/>
                <a:latin typeface="Times New Roman"/>
                <a:ea typeface="Times New Roman"/>
                <a:cs typeface="Times New Roman"/>
              </a:rPr>
              <a:t>Predsjednik Hrvatskoga sabora </a:t>
            </a:r>
            <a:r>
              <a:rPr lang="hr-HR" sz="27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Žarko </a:t>
            </a:r>
            <a:r>
              <a:rPr lang="hr-HR" sz="27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Domljan</a:t>
            </a:r>
            <a:r>
              <a:rPr lang="hr-HR" sz="27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hr-HR" sz="2700" dirty="0">
                <a:effectLst/>
                <a:latin typeface="Times New Roman"/>
                <a:ea typeface="Times New Roman"/>
                <a:cs typeface="Times New Roman"/>
              </a:rPr>
              <a:t>nakon jednoglasnog izglasavanja samostalnosti je rekao: </a:t>
            </a:r>
            <a:r>
              <a:rPr lang="hr-HR" sz="2700" i="1" dirty="0">
                <a:effectLst/>
                <a:latin typeface="Times New Roman"/>
                <a:ea typeface="Times New Roman"/>
                <a:cs typeface="Times New Roman"/>
              </a:rPr>
              <a:t>"Rođena je država Hrvatska! Neka joj je dug i sretan život."</a:t>
            </a:r>
            <a:r>
              <a:rPr lang="hr-HR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hr-HR" sz="4000" dirty="0">
                <a:effectLst/>
                <a:latin typeface="Calibri"/>
                <a:ea typeface="Calibri"/>
                <a:cs typeface="Times New Roman"/>
              </a:rPr>
            </a:br>
            <a:endParaRPr lang="hr-H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66" y="2348880"/>
            <a:ext cx="5340596" cy="376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1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Kratka kronologija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 to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vrijeme u dijelu Hrvatske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trajala je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pobuna Srba u Hrvatskoj, a ostaci savezne vlasti bivše Jugoslavije potpuno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su bili paralizirani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takvim okolnostima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Hrvatska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je 19. svibnja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1991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. izašla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na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referendum na kojem je 93,2 posto stanovništva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zaokružilo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listić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DA za hrvatsku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suverenost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78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3648" y="980728"/>
            <a:ext cx="7498080" cy="480060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/>
                <a:ea typeface="Times New Roman"/>
              </a:rPr>
              <a:t>d</a:t>
            </a:r>
            <a:r>
              <a:rPr lang="hr-HR" dirty="0" smtClean="0">
                <a:latin typeface="Times New Roman"/>
                <a:ea typeface="Times New Roman"/>
              </a:rPr>
              <a:t>ana </a:t>
            </a:r>
            <a:r>
              <a:rPr lang="hr-HR" dirty="0">
                <a:latin typeface="Times New Roman"/>
                <a:ea typeface="Times New Roman"/>
              </a:rPr>
              <a:t>25. lipnja 1991. sastao se Hrvatski sabor i jednoglasno izglasao </a:t>
            </a:r>
            <a:r>
              <a:rPr lang="hr-HR" i="1" dirty="0">
                <a:latin typeface="Times New Roman"/>
                <a:ea typeface="Times New Roman"/>
              </a:rPr>
              <a:t>Deklaraciju o samostalnosti </a:t>
            </a:r>
            <a:r>
              <a:rPr lang="hr-HR" i="1" dirty="0" smtClean="0">
                <a:latin typeface="Times New Roman"/>
                <a:ea typeface="Times New Roman"/>
              </a:rPr>
              <a:t>Hrvatske</a:t>
            </a:r>
            <a:endParaRPr lang="hr-HR" dirty="0">
              <a:latin typeface="Times New Roman"/>
              <a:ea typeface="Times New Roman"/>
            </a:endParaRPr>
          </a:p>
          <a:p>
            <a:r>
              <a:rPr lang="hr-HR" dirty="0">
                <a:latin typeface="Times New Roman"/>
                <a:ea typeface="Times New Roman"/>
              </a:rPr>
              <a:t>u</a:t>
            </a:r>
            <a:r>
              <a:rPr lang="hr-HR" dirty="0" smtClean="0">
                <a:latin typeface="Times New Roman"/>
                <a:ea typeface="Times New Roman"/>
              </a:rPr>
              <a:t> </a:t>
            </a:r>
            <a:r>
              <a:rPr lang="hr-HR" dirty="0">
                <a:latin typeface="Times New Roman"/>
                <a:ea typeface="Times New Roman"/>
              </a:rPr>
              <a:t>okruženju velikosrpskih prijetnji i inertnosti svjetske </a:t>
            </a:r>
            <a:r>
              <a:rPr lang="hr-HR" dirty="0" smtClean="0">
                <a:latin typeface="Times New Roman"/>
                <a:ea typeface="Times New Roman"/>
              </a:rPr>
              <a:t>diplomacije, Hrvatski </a:t>
            </a:r>
            <a:r>
              <a:rPr lang="hr-HR" dirty="0">
                <a:latin typeface="Times New Roman"/>
                <a:ea typeface="Times New Roman"/>
              </a:rPr>
              <a:t>sabor je proglasio Republiku </a:t>
            </a:r>
            <a:r>
              <a:rPr lang="hr-HR" dirty="0" smtClean="0">
                <a:latin typeface="Times New Roman"/>
                <a:ea typeface="Times New Roman"/>
              </a:rPr>
              <a:t>Hrvatsku suverenom </a:t>
            </a:r>
            <a:r>
              <a:rPr lang="hr-HR" dirty="0">
                <a:latin typeface="Times New Roman"/>
                <a:ea typeface="Times New Roman"/>
              </a:rPr>
              <a:t>i samostalnom </a:t>
            </a:r>
            <a:r>
              <a:rPr lang="hr-HR" dirty="0" smtClean="0">
                <a:latin typeface="Times New Roman"/>
                <a:ea typeface="Times New Roman"/>
              </a:rPr>
              <a:t>državom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57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42" y="2420887"/>
            <a:ext cx="4932369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hr-HR" sz="31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Slavlje građana ispred </a:t>
            </a:r>
            <a:r>
              <a:rPr lang="hr-H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Hrvatskog sabora </a:t>
            </a:r>
            <a:r>
              <a:rPr lang="hr-HR" sz="31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nakon jednoglasnog izglasavanja hrvatske samostalnosti, </a:t>
            </a:r>
            <a:r>
              <a:rPr lang="hr-H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25.lipnja 1991.godine</a:t>
            </a:r>
            <a:r>
              <a:rPr lang="hr-HR" dirty="0">
                <a:effectLst/>
              </a:rPr>
              <a:t/>
            </a:r>
            <a:br>
              <a:rPr lang="hr-HR" dirty="0">
                <a:effectLst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80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U svom govoru, predsjednik </a:t>
            </a:r>
            <a:r>
              <a:rPr lang="hr-HR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Republike Hrvatske </a:t>
            </a:r>
            <a:r>
              <a:rPr lang="hr-HR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Franjo Tuđman je istaknuo: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hr-HR" i="1" dirty="0">
                <a:latin typeface="Times New Roman"/>
                <a:ea typeface="Times New Roman"/>
                <a:cs typeface="Times New Roman"/>
              </a:rPr>
              <a:t>"Mi ne možemo više podržavati život u zajedničkoj državi, u kojoj postoji neprekidna, pritajena i javna agresija, patološka mržnja i zloća prema svemu izvornome hrvatskom. U državnoj zajednici, u kojoj smo suočeni s uzastopnim prijetnjama upotrebe sile, kako one zajedničke, tako i ilegalne u obliku buntovništva i terorizma. Proglašujući samostalnost Hrvatske, mi činimo isto ono što i svi narodi svijeta na putu postizanja svoje neovisnosti i to iz istih, prirodnih i </a:t>
            </a:r>
            <a:r>
              <a:rPr lang="hr-HR" i="1" dirty="0" err="1" smtClean="0">
                <a:latin typeface="Times New Roman"/>
                <a:ea typeface="Times New Roman"/>
                <a:cs typeface="Times New Roman"/>
              </a:rPr>
              <a:t>vrhonaravnih</a:t>
            </a:r>
            <a:r>
              <a:rPr lang="hr-HR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hr-HR" i="1" dirty="0">
                <a:latin typeface="Times New Roman"/>
                <a:ea typeface="Times New Roman"/>
                <a:cs typeface="Times New Roman"/>
              </a:rPr>
              <a:t>razloga."</a:t>
            </a:r>
            <a:endParaRPr lang="hr-HR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11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Times New Roman"/>
                <a:ea typeface="Times New Roman"/>
                <a:cs typeface="Times New Roman"/>
              </a:rPr>
              <a:t>n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eposredno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nakon toga jugoslavenska vojska napala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je prvo Sloveniju</a:t>
            </a:r>
            <a:endParaRPr lang="hr-HR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Times New Roman"/>
                <a:ea typeface="Times New Roman"/>
                <a:cs typeface="Times New Roman"/>
              </a:rPr>
              <a:t>d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ana 3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srpnja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1991.jugoslavenski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tenkovi u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šli su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u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Baranju</a:t>
            </a:r>
            <a:r>
              <a:rPr lang="hr-HR" dirty="0" smtClean="0">
                <a:latin typeface="Times New Roman"/>
                <a:ea typeface="Times New Roman"/>
                <a:cs typeface="Times New Roman"/>
                <a:sym typeface="Wingdings" pitchFamily="2" charset="2"/>
              </a:rPr>
              <a:t>, p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očela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je okrutna agresija na Hrvatsku u kojoj će pasti tisuće žrtava, a deseci tisuća ljudi napustit će svoja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ognjišta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latin typeface="Times New Roman"/>
                <a:ea typeface="Times New Roman"/>
                <a:cs typeface="Times New Roman"/>
              </a:rPr>
              <a:t>Hrvatska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se uspjela obraniti, a za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četiri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godine i vojno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povratiti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izgubljeni teritorij, uz kasniju mirnu reintegraciju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Istočne Slavonije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i Baranje 1998.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godine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9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Spornost datuma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Times New Roman"/>
                <a:ea typeface="Times New Roman"/>
                <a:cs typeface="Times New Roman"/>
              </a:rPr>
              <a:t>Dan državnosti ne treba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zamijeniti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s </a:t>
            </a:r>
            <a:r>
              <a:rPr lang="hr-HR" i="1" dirty="0">
                <a:latin typeface="Times New Roman"/>
                <a:ea typeface="Times New Roman"/>
                <a:cs typeface="Times New Roman"/>
              </a:rPr>
              <a:t>Danom neovisnosti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, koji se obilježava 8. listopada u spomen na donošenje Odluke o raskidu svih državno-pravnih sveza na temelju kojih je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Hrvatska, koja je zajedno </a:t>
            </a:r>
            <a:r>
              <a:rPr lang="hr-HR" dirty="0">
                <a:latin typeface="Times New Roman"/>
                <a:ea typeface="Times New Roman"/>
                <a:cs typeface="Times New Roman"/>
              </a:rPr>
              <a:t>s ostalim republikama i pokrajinama </a:t>
            </a:r>
            <a:r>
              <a:rPr lang="hr-HR" dirty="0" smtClean="0">
                <a:latin typeface="Times New Roman"/>
                <a:ea typeface="Times New Roman"/>
                <a:cs typeface="Times New Roman"/>
              </a:rPr>
              <a:t>tvorila dotadašnju SFRJ, prekinula sve veze s tom državom te postala i formalno neovisna država</a:t>
            </a: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01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422</Words>
  <Application>Microsoft Office PowerPoint</Application>
  <PresentationFormat>Prikaz na zaslonu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Solsticij</vt:lpstr>
      <vt:lpstr>Dan državnosti </vt:lpstr>
      <vt:lpstr>Zašto se 25.6. obilježava kao Dan državnosti ?</vt:lpstr>
      <vt:lpstr> Predsjednik Hrvatskoga sabora Žarko Domljan nakon jednoglasnog izglasavanja samostalnosti je rekao: "Rođena je država Hrvatska! Neka joj je dug i sretan život." </vt:lpstr>
      <vt:lpstr> Kratka kronologija</vt:lpstr>
      <vt:lpstr>PowerPointova prezentacija</vt:lpstr>
      <vt:lpstr>Slavlje građana ispred  Hrvatskog sabora nakon jednoglasnog izglasavanja hrvatske samostalnosti, 25.lipnja 1991.godine </vt:lpstr>
      <vt:lpstr>U svom govoru, predsjednik Republike Hrvatske Franjo Tuđman je istaknuo:</vt:lpstr>
      <vt:lpstr>PowerPointova prezentacija</vt:lpstr>
      <vt:lpstr>Spornost datuma</vt:lpstr>
      <vt:lpstr>Čestitamo Dan državnosti!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Franjo Josip I.</dc:title>
  <dc:creator>Anita</dc:creator>
  <cp:lastModifiedBy>Anita</cp:lastModifiedBy>
  <cp:revision>54</cp:revision>
  <dcterms:created xsi:type="dcterms:W3CDTF">2015-02-16T12:14:07Z</dcterms:created>
  <dcterms:modified xsi:type="dcterms:W3CDTF">2015-06-24T17:21:11Z</dcterms:modified>
</cp:coreProperties>
</file>