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D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FFDD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7604" y="5085184"/>
            <a:ext cx="6400800" cy="11045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-2" y="908720"/>
            <a:ext cx="9143999" cy="3717032"/>
          </a:xfrm>
          <a:prstGeom prst="roundRect">
            <a:avLst>
              <a:gd name="adj" fmla="val 7159"/>
            </a:avLst>
          </a:prstGeom>
          <a:solidFill>
            <a:srgbClr val="70AC2E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368600" y="2191172"/>
            <a:ext cx="8406797" cy="1584176"/>
          </a:xfrm>
          <a:prstGeom prst="roundRect">
            <a:avLst/>
          </a:prstGeom>
          <a:solidFill>
            <a:srgbClr val="BCE2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68599" y="2164121"/>
            <a:ext cx="8406797" cy="1594853"/>
          </a:xfrm>
          <a:noFill/>
        </p:spPr>
        <p:txBody>
          <a:bodyPr>
            <a:normAutofit/>
          </a:bodyPr>
          <a:lstStyle>
            <a:lvl1pPr>
              <a:defRPr sz="4400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00" y="199593"/>
            <a:ext cx="660318" cy="4698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Obični peterokut 9"/>
          <p:cNvSpPr/>
          <p:nvPr userDrawn="1"/>
        </p:nvSpPr>
        <p:spPr>
          <a:xfrm>
            <a:off x="868884" y="330847"/>
            <a:ext cx="1152128" cy="978565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Šesterokut 10"/>
          <p:cNvSpPr/>
          <p:nvPr userDrawn="1"/>
        </p:nvSpPr>
        <p:spPr>
          <a:xfrm>
            <a:off x="2915816" y="404664"/>
            <a:ext cx="1152128" cy="93610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Osmerokut 11"/>
          <p:cNvSpPr/>
          <p:nvPr userDrawn="1"/>
        </p:nvSpPr>
        <p:spPr>
          <a:xfrm>
            <a:off x="4857182" y="364545"/>
            <a:ext cx="1152128" cy="101634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Deseterokut 12"/>
          <p:cNvSpPr/>
          <p:nvPr userDrawn="1"/>
        </p:nvSpPr>
        <p:spPr>
          <a:xfrm>
            <a:off x="7020272" y="324426"/>
            <a:ext cx="1368152" cy="109658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7903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181" y="25635"/>
            <a:ext cx="9144000" cy="1417638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900">
                <a:solidFill>
                  <a:schemeClr val="tx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900">
                <a:solidFill>
                  <a:schemeClr val="tx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E53A-B3EA-457B-ABEB-9A2D6388815A}" type="datetimeFigureOut">
              <a:rPr lang="hr-HR" smtClean="0"/>
              <a:t>03.02.2015.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B1937-0E2F-4C9B-80A5-BDC2C1D2B6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65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E53A-B3EA-457B-ABEB-9A2D6388815A}" type="datetimeFigureOut">
              <a:rPr lang="hr-HR" smtClean="0"/>
              <a:t>03.02.2015.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B1937-0E2F-4C9B-80A5-BDC2C1D2B6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966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FFDD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err="1" smtClean="0"/>
              <a:t>edite</a:t>
            </a:r>
            <a:r>
              <a:rPr lang="hr-HR" dirty="0" smtClean="0"/>
              <a:t> stilove teksta matrice</a:t>
            </a:r>
          </a:p>
          <a:p>
            <a:pPr lvl="1"/>
            <a:r>
              <a:rPr lang="hr-HR" dirty="0" smtClean="0"/>
              <a:t>Druga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3E53A-B3EA-457B-ABEB-9A2D6388815A}" type="datetimeFigureOut">
              <a:rPr lang="hr-HR" smtClean="0"/>
              <a:t>03.02.2015.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B1937-0E2F-4C9B-80A5-BDC2C1D2B6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9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None/>
        <a:defRPr sz="29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Char char="§"/>
        <a:defRPr sz="29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Kutovi mnogokuta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635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6. </a:t>
            </a:r>
            <a:r>
              <a:rPr lang="hr-HR" dirty="0"/>
              <a:t>Koliko ukupno dijagonala ima mnogokut čiji je zbroj veličina unutarnjih kutova: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a) </a:t>
            </a:r>
            <a:r>
              <a:rPr lang="hr-HR" dirty="0"/>
              <a:t>720</a:t>
            </a:r>
            <a:r>
              <a:rPr lang="hr-HR" dirty="0" smtClean="0"/>
              <a:t>°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b) </a:t>
            </a:r>
            <a:r>
              <a:rPr lang="hr-HR" dirty="0"/>
              <a:t>2 520</a:t>
            </a:r>
            <a:r>
              <a:rPr lang="hr-HR" dirty="0" smtClean="0"/>
              <a:t>°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1571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181" y="25634"/>
            <a:ext cx="9144000" cy="2251238"/>
          </a:xfrm>
          <a:solidFill>
            <a:srgbClr val="FFDD4F"/>
          </a:solidFill>
        </p:spPr>
        <p:txBody>
          <a:bodyPr>
            <a:normAutofit/>
          </a:bodyPr>
          <a:lstStyle/>
          <a:p>
            <a:r>
              <a:rPr lang="hr-HR" dirty="0" smtClean="0"/>
              <a:t>7. </a:t>
            </a:r>
            <a:r>
              <a:rPr lang="hr-HR" dirty="0"/>
              <a:t>Iz jednoga vrha mnogokuta nacrtano je ukupno 15 dužina kojima su rubne točke vrhovi tog</a:t>
            </a:r>
            <a:br>
              <a:rPr lang="hr-HR" dirty="0"/>
            </a:br>
            <a:r>
              <a:rPr lang="hr-HR" dirty="0"/>
              <a:t>mnogokuta. Koliki je zbroj veličina unutarnjih kutova tog mnogokuta?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95536" y="2420888"/>
            <a:ext cx="4038600" cy="3777283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492896"/>
            <a:ext cx="4038600" cy="3633267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5831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181" y="25635"/>
            <a:ext cx="9144000" cy="1675174"/>
          </a:xfrm>
          <a:solidFill>
            <a:srgbClr val="FFDD4F"/>
          </a:solidFill>
        </p:spPr>
        <p:txBody>
          <a:bodyPr>
            <a:normAutofit/>
          </a:bodyPr>
          <a:lstStyle/>
          <a:p>
            <a:r>
              <a:rPr lang="hr-HR" dirty="0" smtClean="0"/>
              <a:t>8. </a:t>
            </a:r>
            <a:r>
              <a:rPr lang="hr-HR" dirty="0"/>
              <a:t>Zbroj veličina svih unutarnjih i vanjskih kutova mnogokuta jednak je 3 420°. O kojem je</a:t>
            </a:r>
            <a:br>
              <a:rPr lang="hr-HR" dirty="0"/>
            </a:br>
            <a:r>
              <a:rPr lang="hr-HR" dirty="0"/>
              <a:t>mnogokutu riječ?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4038600" cy="4065315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993307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6907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181" y="25634"/>
            <a:ext cx="9144000" cy="1963206"/>
          </a:xfrm>
          <a:solidFill>
            <a:srgbClr val="FFDD4F"/>
          </a:solidFill>
        </p:spPr>
        <p:txBody>
          <a:bodyPr>
            <a:noAutofit/>
          </a:bodyPr>
          <a:lstStyle/>
          <a:p>
            <a:r>
              <a:rPr lang="hr-HR" dirty="0" smtClean="0"/>
              <a:t>9. </a:t>
            </a:r>
            <a:r>
              <a:rPr lang="hr-HR" dirty="0"/>
              <a:t>Kod kojega je mnogokuta zbroj veličina unutarnjih kutova za 1 080° veći od zbroja </a:t>
            </a:r>
            <a:r>
              <a:rPr lang="hr-HR" dirty="0" smtClean="0"/>
              <a:t>veličina svih </a:t>
            </a:r>
            <a:r>
              <a:rPr lang="hr-HR" dirty="0"/>
              <a:t>vanjskih kutova tog mnogokuta?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993307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204864"/>
            <a:ext cx="4038600" cy="3921299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0048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181" y="25634"/>
            <a:ext cx="9144000" cy="1963205"/>
          </a:xfrm>
          <a:solidFill>
            <a:srgbClr val="FFDD4F"/>
          </a:solidFill>
        </p:spPr>
        <p:txBody>
          <a:bodyPr>
            <a:normAutofit/>
          </a:bodyPr>
          <a:lstStyle/>
          <a:p>
            <a:r>
              <a:rPr lang="hr-HR" dirty="0" smtClean="0"/>
              <a:t>10. </a:t>
            </a:r>
            <a:r>
              <a:rPr lang="hr-HR" dirty="0"/>
              <a:t>Koliko stranica ima mnogokut kojemu je zbroj veličina svih unutarnjih kutova 8 puta veći od</a:t>
            </a:r>
            <a:br>
              <a:rPr lang="hr-HR" dirty="0"/>
            </a:br>
            <a:r>
              <a:rPr lang="hr-HR" dirty="0"/>
              <a:t>zbroja veličina svih vanjskih kutova?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921299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204864"/>
            <a:ext cx="4038600" cy="3921299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230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1. Odredi zbroj veličina unutarnjih kutova danih mnogokuta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a) četverokut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b) šesterokut</a:t>
            </a:r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611560" y="2564904"/>
            <a:ext cx="302433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Šesterokut 5"/>
          <p:cNvSpPr/>
          <p:nvPr/>
        </p:nvSpPr>
        <p:spPr>
          <a:xfrm>
            <a:off x="4940624" y="2348880"/>
            <a:ext cx="3600400" cy="230425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8" name="Ravni poveznik 7"/>
          <p:cNvCxnSpPr/>
          <p:nvPr/>
        </p:nvCxnSpPr>
        <p:spPr>
          <a:xfrm flipV="1">
            <a:off x="611560" y="2564904"/>
            <a:ext cx="3024336" cy="158417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>
            <a:stCxn id="6" idx="2"/>
            <a:endCxn id="6" idx="4"/>
          </p:cNvCxnSpPr>
          <p:nvPr/>
        </p:nvCxnSpPr>
        <p:spPr>
          <a:xfrm flipV="1">
            <a:off x="5516688" y="2348881"/>
            <a:ext cx="0" cy="230425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15"/>
          <p:cNvCxnSpPr>
            <a:stCxn id="6" idx="2"/>
            <a:endCxn id="6" idx="5"/>
          </p:cNvCxnSpPr>
          <p:nvPr/>
        </p:nvCxnSpPr>
        <p:spPr>
          <a:xfrm flipV="1">
            <a:off x="5516688" y="2348881"/>
            <a:ext cx="2448272" cy="230425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stCxn id="6" idx="2"/>
          </p:cNvCxnSpPr>
          <p:nvPr/>
        </p:nvCxnSpPr>
        <p:spPr>
          <a:xfrm flipV="1">
            <a:off x="5516688" y="3501008"/>
            <a:ext cx="3024336" cy="115212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niOkvir 18"/>
          <p:cNvSpPr txBox="1"/>
          <p:nvPr/>
        </p:nvSpPr>
        <p:spPr>
          <a:xfrm>
            <a:off x="591671" y="4638018"/>
            <a:ext cx="316835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900" dirty="0" smtClean="0">
                <a:latin typeface="+mj-lt"/>
              </a:rPr>
              <a:t>2 trokuta</a:t>
            </a:r>
          </a:p>
          <a:p>
            <a:r>
              <a:rPr lang="hr-HR" sz="2900" dirty="0" smtClean="0">
                <a:latin typeface="+mj-lt"/>
              </a:rPr>
              <a:t>2 ∙ 180° = 360°</a:t>
            </a:r>
            <a:endParaRPr lang="hr-HR" sz="2900" dirty="0">
              <a:latin typeface="+mj-lt"/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5372672" y="4941168"/>
            <a:ext cx="316835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900" dirty="0" smtClean="0">
                <a:latin typeface="+mj-lt"/>
              </a:rPr>
              <a:t>4 trokuta</a:t>
            </a:r>
          </a:p>
          <a:p>
            <a:r>
              <a:rPr lang="hr-HR" sz="2900" dirty="0" smtClean="0">
                <a:latin typeface="+mj-lt"/>
              </a:rPr>
              <a:t>4 ∙ 180° = 720°</a:t>
            </a:r>
            <a:endParaRPr lang="hr-HR" sz="2900" dirty="0">
              <a:latin typeface="+mj-lt"/>
            </a:endParaRPr>
          </a:p>
        </p:txBody>
      </p:sp>
      <p:sp>
        <p:nvSpPr>
          <p:cNvPr id="7" name="Akcijski gumb: Prilagođeno 6">
            <a:hlinkClick r:id="" action="ppaction://noaction" highlightClick="1"/>
          </p:cNvPr>
          <p:cNvSpPr/>
          <p:nvPr/>
        </p:nvSpPr>
        <p:spPr>
          <a:xfrm>
            <a:off x="2843808" y="6309320"/>
            <a:ext cx="1584176" cy="5486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 smtClean="0">
                <a:latin typeface="+mj-lt"/>
              </a:rPr>
              <a:t>Rješenje</a:t>
            </a:r>
            <a:endParaRPr lang="hr-HR" sz="2500" dirty="0">
              <a:latin typeface="+mj-lt"/>
            </a:endParaRPr>
          </a:p>
        </p:txBody>
      </p:sp>
      <p:sp>
        <p:nvSpPr>
          <p:cNvPr id="14" name="Akcijski gumb: Prilagođeno 13">
            <a:hlinkClick r:id="" action="ppaction://noaction" highlightClick="1"/>
          </p:cNvPr>
          <p:cNvSpPr/>
          <p:nvPr/>
        </p:nvSpPr>
        <p:spPr>
          <a:xfrm>
            <a:off x="7559824" y="6339057"/>
            <a:ext cx="1584176" cy="5486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 smtClean="0">
                <a:latin typeface="+mj-lt"/>
              </a:rPr>
              <a:t>Rješenje</a:t>
            </a:r>
            <a:endParaRPr lang="hr-HR" sz="2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637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UPAMTI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n-</a:t>
            </a:r>
            <a:r>
              <a:rPr lang="hr-HR" dirty="0" err="1">
                <a:solidFill>
                  <a:srgbClr val="FF0000"/>
                </a:solidFill>
              </a:rPr>
              <a:t>terokut</a:t>
            </a:r>
            <a:r>
              <a:rPr lang="hr-HR" dirty="0">
                <a:solidFill>
                  <a:srgbClr val="FF0000"/>
                </a:solidFill>
              </a:rPr>
              <a:t> možemo dijagonalama iz jednog vrha rastaviti na n – 2 trokuta, pa je zbroj </a:t>
            </a:r>
            <a:r>
              <a:rPr lang="hr-HR" dirty="0" smtClean="0">
                <a:solidFill>
                  <a:srgbClr val="FF0000"/>
                </a:solidFill>
              </a:rPr>
              <a:t>K</a:t>
            </a:r>
            <a:r>
              <a:rPr lang="hr-HR" baseline="-25000" dirty="0" smtClean="0">
                <a:solidFill>
                  <a:srgbClr val="FF0000"/>
                </a:solidFill>
              </a:rPr>
              <a:t>n</a:t>
            </a:r>
            <a:r>
              <a:rPr lang="hr-HR" dirty="0" smtClean="0">
                <a:solidFill>
                  <a:srgbClr val="FF0000"/>
                </a:solidFill>
              </a:rPr>
              <a:t> veličina </a:t>
            </a:r>
            <a:r>
              <a:rPr lang="hr-HR" dirty="0">
                <a:solidFill>
                  <a:srgbClr val="FF0000"/>
                </a:solidFill>
              </a:rPr>
              <a:t>njegovih unutarnjih kutova </a:t>
            </a:r>
            <a:r>
              <a:rPr lang="hr-HR" dirty="0" smtClean="0">
                <a:solidFill>
                  <a:srgbClr val="FF0000"/>
                </a:solidFill>
              </a:rPr>
              <a:t>jednak: </a:t>
            </a:r>
          </a:p>
          <a:p>
            <a:pPr marL="0" indent="0" algn="ctr">
              <a:buNone/>
            </a:pPr>
            <a:r>
              <a:rPr lang="hr-HR" dirty="0" smtClean="0">
                <a:solidFill>
                  <a:srgbClr val="FF0000"/>
                </a:solidFill>
              </a:rPr>
              <a:t> K</a:t>
            </a:r>
            <a:r>
              <a:rPr lang="hr-HR" baseline="-25000" dirty="0" smtClean="0">
                <a:solidFill>
                  <a:srgbClr val="FF0000"/>
                </a:solidFill>
              </a:rPr>
              <a:t>n</a:t>
            </a:r>
            <a:r>
              <a:rPr lang="hr-HR" dirty="0" smtClean="0">
                <a:solidFill>
                  <a:srgbClr val="FF0000"/>
                </a:solidFill>
              </a:rPr>
              <a:t> = </a:t>
            </a:r>
            <a:r>
              <a:rPr lang="hr-HR" dirty="0">
                <a:solidFill>
                  <a:srgbClr val="FF0000"/>
                </a:solidFill>
              </a:rPr>
              <a:t>(n– 2) ∙ 180</a:t>
            </a:r>
            <a:r>
              <a:rPr lang="hr-HR" dirty="0" smtClean="0">
                <a:solidFill>
                  <a:srgbClr val="FF0000"/>
                </a:solidFill>
              </a:rPr>
              <a:t>°.</a:t>
            </a:r>
          </a:p>
          <a:p>
            <a:pPr marL="0" indent="0">
              <a:buNone/>
            </a:pPr>
            <a:endParaRPr lang="hr-H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Zbroj vanjskih kutova svakog konveksnog mnogokuta je 360°.</a:t>
            </a:r>
          </a:p>
        </p:txBody>
      </p:sp>
      <p:sp>
        <p:nvSpPr>
          <p:cNvPr id="6" name="Zaobljeni pravokutnik 5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FE3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7" name="Grupa 6"/>
          <p:cNvGrpSpPr/>
          <p:nvPr/>
        </p:nvGrpSpPr>
        <p:grpSpPr>
          <a:xfrm>
            <a:off x="68940" y="233948"/>
            <a:ext cx="980728" cy="980728"/>
            <a:chOff x="7546873" y="5912537"/>
            <a:chExt cx="980728" cy="980728"/>
          </a:xfrm>
        </p:grpSpPr>
        <p:sp>
          <p:nvSpPr>
            <p:cNvPr id="8" name="Elipsa 7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Kružna strelica 8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sp>
        <p:nvSpPr>
          <p:cNvPr id="10" name="Naslov 1"/>
          <p:cNvSpPr txBox="1">
            <a:spLocks/>
          </p:cNvSpPr>
          <p:nvPr/>
        </p:nvSpPr>
        <p:spPr>
          <a:xfrm>
            <a:off x="1115616" y="33573"/>
            <a:ext cx="8009162" cy="1417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r-H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UPAMTI</a:t>
            </a:r>
            <a:endParaRPr lang="hr-HR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51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Primjer 2. Koliko stranica ima mnogokut ako je zbroj veličina svih njegovih unutarnjih kutova 1620°?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u="sng" dirty="0" smtClean="0"/>
              <a:t>K</a:t>
            </a:r>
            <a:r>
              <a:rPr lang="hr-HR" u="sng" baseline="-25000" dirty="0" smtClean="0"/>
              <a:t>n</a:t>
            </a:r>
            <a:r>
              <a:rPr lang="hr-HR" u="sng" dirty="0" smtClean="0"/>
              <a:t> = 1620°</a:t>
            </a:r>
          </a:p>
          <a:p>
            <a:pPr marL="0" indent="0">
              <a:buNone/>
            </a:pPr>
            <a:r>
              <a:rPr lang="hr-HR" dirty="0" smtClean="0"/>
              <a:t>n = ?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>
          <a:xfrm>
            <a:off x="2987824" y="1600200"/>
            <a:ext cx="5698976" cy="4525963"/>
          </a:xfrm>
        </p:spPr>
        <p:txBody>
          <a:bodyPr/>
          <a:lstStyle/>
          <a:p>
            <a:r>
              <a:rPr lang="hr-HR" i="1" dirty="0" smtClean="0"/>
              <a:t>		K</a:t>
            </a:r>
            <a:r>
              <a:rPr lang="hr-HR" i="1" baseline="-25000" dirty="0" smtClean="0"/>
              <a:t>n</a:t>
            </a:r>
            <a:r>
              <a:rPr lang="hr-HR" i="1" dirty="0" smtClean="0"/>
              <a:t> </a:t>
            </a:r>
            <a:r>
              <a:rPr lang="hr-HR" dirty="0"/>
              <a:t>= (</a:t>
            </a:r>
            <a:r>
              <a:rPr lang="hr-HR" i="1" dirty="0"/>
              <a:t>n </a:t>
            </a:r>
            <a:r>
              <a:rPr lang="hr-HR" dirty="0"/>
              <a:t>– 2) ∙ 180°</a:t>
            </a:r>
          </a:p>
          <a:p>
            <a:r>
              <a:rPr lang="pt-BR" dirty="0"/>
              <a:t>(</a:t>
            </a:r>
            <a:r>
              <a:rPr lang="pt-BR" i="1" dirty="0"/>
              <a:t>n </a:t>
            </a:r>
            <a:r>
              <a:rPr lang="pt-BR" dirty="0"/>
              <a:t>– 2) ∙ 180° = 1 620° / : 180°</a:t>
            </a:r>
          </a:p>
          <a:p>
            <a:r>
              <a:rPr lang="hr-HR" i="1" dirty="0" smtClean="0"/>
              <a:t>	    n </a:t>
            </a:r>
            <a:r>
              <a:rPr lang="hr-HR" dirty="0"/>
              <a:t>– 2 = 9</a:t>
            </a:r>
          </a:p>
          <a:p>
            <a:r>
              <a:rPr lang="hr-HR" i="1" dirty="0" smtClean="0"/>
              <a:t>		n </a:t>
            </a:r>
            <a:r>
              <a:rPr lang="hr-HR" dirty="0"/>
              <a:t>= </a:t>
            </a:r>
            <a:r>
              <a:rPr lang="hr-HR" dirty="0" smtClean="0"/>
              <a:t>11</a:t>
            </a:r>
          </a:p>
          <a:p>
            <a:r>
              <a:rPr lang="hr-HR" dirty="0" smtClean="0"/>
              <a:t>Mnogokut ima 11 stranica.</a:t>
            </a:r>
            <a:endParaRPr lang="hr-HR" dirty="0"/>
          </a:p>
        </p:txBody>
      </p:sp>
      <p:sp>
        <p:nvSpPr>
          <p:cNvPr id="4" name="Akcijski gumb: Prilagođeno 3">
            <a:hlinkClick r:id="" action="ppaction://noaction" highlightClick="1"/>
          </p:cNvPr>
          <p:cNvSpPr/>
          <p:nvPr/>
        </p:nvSpPr>
        <p:spPr>
          <a:xfrm>
            <a:off x="7503713" y="6346413"/>
            <a:ext cx="1656184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200" dirty="0" smtClean="0">
                <a:solidFill>
                  <a:schemeClr val="bg2"/>
                </a:solidFill>
                <a:latin typeface="+mj-lt"/>
              </a:rPr>
              <a:t>Rješenje</a:t>
            </a:r>
            <a:endParaRPr lang="hr-HR" sz="2200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7192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Nacrtan je mnogokut ABCDEFG.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14557" y="3789040"/>
            <a:ext cx="8291264" cy="3068960"/>
          </a:xfrm>
        </p:spPr>
        <p:txBody>
          <a:bodyPr>
            <a:normAutofit/>
          </a:bodyPr>
          <a:lstStyle/>
          <a:p>
            <a:r>
              <a:rPr lang="hr-HR" dirty="0"/>
              <a:t>a) Nacrtani lik jest ______________________.</a:t>
            </a:r>
          </a:p>
          <a:p>
            <a:r>
              <a:rPr lang="hr-HR" dirty="0"/>
              <a:t>b) Iz vrha </a:t>
            </a:r>
            <a:r>
              <a:rPr lang="hr-HR" i="1" dirty="0"/>
              <a:t>G </a:t>
            </a:r>
            <a:r>
              <a:rPr lang="hr-HR" dirty="0"/>
              <a:t>nacrtaj sve dijagonale i zapiši ih. </a:t>
            </a:r>
            <a:r>
              <a:rPr lang="hr-HR" dirty="0" smtClean="0"/>
              <a:t>________________________</a:t>
            </a:r>
            <a:endParaRPr lang="hr-HR" dirty="0"/>
          </a:p>
          <a:p>
            <a:r>
              <a:rPr lang="hr-HR" dirty="0"/>
              <a:t>c) Nastalo je ________ trokuta.</a:t>
            </a:r>
          </a:p>
          <a:p>
            <a:r>
              <a:rPr lang="sv-SE" dirty="0"/>
              <a:t>d) Zbroj veličina unutarnjih kutova tog </a:t>
            </a:r>
            <a:r>
              <a:rPr lang="sv-SE" dirty="0" smtClean="0"/>
              <a:t>mnogokuta</a:t>
            </a:r>
            <a:r>
              <a:rPr lang="hr-HR" dirty="0" smtClean="0"/>
              <a:t> jest _____________</a:t>
            </a:r>
            <a:endParaRPr lang="hr-H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412" y="1196752"/>
            <a:ext cx="3504788" cy="277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94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Koliki je zbroj unutarnjih kutova ako je mnogokut: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hr-HR" dirty="0" smtClean="0"/>
              <a:t>peterokut</a:t>
            </a:r>
          </a:p>
          <a:p>
            <a:pPr marL="514350" indent="-514350">
              <a:buAutoNum type="alphaLcParenR"/>
            </a:pPr>
            <a:endParaRPr lang="hr-HR" dirty="0" smtClean="0"/>
          </a:p>
          <a:p>
            <a:pPr marL="514350" indent="-514350">
              <a:buAutoNum type="alphaLcParenR"/>
            </a:pPr>
            <a:endParaRPr lang="hr-HR" dirty="0"/>
          </a:p>
          <a:p>
            <a:pPr marL="514350" indent="-514350">
              <a:buAutoNum type="alphaLcParenR"/>
            </a:pPr>
            <a:endParaRPr lang="hr-HR" dirty="0" smtClean="0"/>
          </a:p>
          <a:p>
            <a:pPr marL="514350" indent="-514350">
              <a:buFont typeface="Wingdings" panose="05000000000000000000" pitchFamily="2" charset="2"/>
              <a:buAutoNum type="alphaLcParenR"/>
            </a:pPr>
            <a:r>
              <a:rPr lang="hr-HR" dirty="0" err="1" smtClean="0"/>
              <a:t>dvanaesterokut</a:t>
            </a:r>
            <a:endParaRPr lang="hr-HR" dirty="0"/>
          </a:p>
          <a:p>
            <a:pPr marL="514350" indent="-514350">
              <a:buAutoNum type="alphaLcParenR"/>
            </a:pPr>
            <a:endParaRPr lang="hr-HR" dirty="0" smtClean="0"/>
          </a:p>
          <a:p>
            <a:pPr marL="514350" indent="-514350">
              <a:buAutoNum type="alphaLcParenR"/>
            </a:pPr>
            <a:endParaRPr lang="hr-HR" dirty="0"/>
          </a:p>
          <a:p>
            <a:pPr marL="514350" indent="-514350">
              <a:buAutoNum type="alphaLcParenR"/>
            </a:pPr>
            <a:endParaRPr lang="hr-HR" dirty="0" smtClean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c</a:t>
            </a:r>
            <a:r>
              <a:rPr lang="hr-HR" dirty="0" smtClean="0"/>
              <a:t>) </a:t>
            </a:r>
            <a:r>
              <a:rPr lang="hr-HR" dirty="0" err="1" smtClean="0"/>
              <a:t>sedamnaesterokut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602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3. Koliko stranica ima mnogokut kojemu je zbroj veličina unutarnjih kutova jednak: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hr-HR" dirty="0" smtClean="0"/>
              <a:t>900°</a:t>
            </a:r>
          </a:p>
          <a:p>
            <a:pPr marL="514350" indent="-514350">
              <a:buAutoNum type="alphaLcParenR"/>
            </a:pPr>
            <a:endParaRPr lang="hr-HR" dirty="0"/>
          </a:p>
          <a:p>
            <a:pPr marL="514350" indent="-514350">
              <a:buAutoNum type="alphaLcParenR"/>
            </a:pPr>
            <a:endParaRPr lang="hr-HR" dirty="0" smtClean="0"/>
          </a:p>
          <a:p>
            <a:pPr marL="514350" indent="-514350">
              <a:buAutoNum type="alphaLcParenR"/>
            </a:pPr>
            <a:endParaRPr lang="hr-HR" dirty="0"/>
          </a:p>
          <a:p>
            <a:pPr marL="514350" indent="-514350">
              <a:buAutoNum type="alphaLcParenR"/>
            </a:pPr>
            <a:r>
              <a:rPr lang="hr-HR" dirty="0"/>
              <a:t>1 440</a:t>
            </a:r>
            <a:r>
              <a:rPr lang="hr-HR" dirty="0" smtClean="0"/>
              <a:t>°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c</a:t>
            </a:r>
            <a:r>
              <a:rPr lang="hr-HR" dirty="0" smtClean="0"/>
              <a:t>) </a:t>
            </a:r>
            <a:r>
              <a:rPr lang="hr-HR" dirty="0"/>
              <a:t>3 600</a:t>
            </a:r>
            <a:r>
              <a:rPr lang="hr-HR" dirty="0" smtClean="0"/>
              <a:t>°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1330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4. Izračunaj zbroj unutarnjih kutova mnogokuta kojemu se iz jednog vrha može nacrtati: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a) 9 dijagonala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b) 14 dijagonala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6921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5. Postoji li mnogokut čiji je zbroj unutarnjih kutova jednak: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a) 1640°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b) 3040°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2027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fa zeleno_žuto logo">
  <a:themeElements>
    <a:clrScheme name="alfa zeleno žuto">
      <a:dk1>
        <a:srgbClr val="181818"/>
      </a:dk1>
      <a:lt1>
        <a:srgbClr val="F8F8F8"/>
      </a:lt1>
      <a:dk2>
        <a:srgbClr val="005828"/>
      </a:dk2>
      <a:lt2>
        <a:srgbClr val="F8F8F8"/>
      </a:lt2>
      <a:accent1>
        <a:srgbClr val="005828"/>
      </a:accent1>
      <a:accent2>
        <a:srgbClr val="DBE5B5"/>
      </a:accent2>
      <a:accent3>
        <a:srgbClr val="FF0000"/>
      </a:accent3>
      <a:accent4>
        <a:srgbClr val="005828"/>
      </a:accent4>
      <a:accent5>
        <a:srgbClr val="92D050"/>
      </a:accent5>
      <a:accent6>
        <a:srgbClr val="666699"/>
      </a:accent6>
      <a:hlink>
        <a:srgbClr val="666699"/>
      </a:hlink>
      <a:folHlink>
        <a:srgbClr val="666699"/>
      </a:folHlink>
    </a:clrScheme>
    <a:fontScheme name="Office klasičn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alfa zeleno_žuto logo</Template>
  <TotalTime>109</TotalTime>
  <Words>333</Words>
  <Application>Microsoft Office PowerPoint</Application>
  <PresentationFormat>Prikaz na zaslonu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alfa zeleno_žuto logo</vt:lpstr>
      <vt:lpstr>Kutovi mnogokuta</vt:lpstr>
      <vt:lpstr>Primjer 1. Odredi zbroj veličina unutarnjih kutova danih mnogokuta</vt:lpstr>
      <vt:lpstr>UPAMTI</vt:lpstr>
      <vt:lpstr>Primjer 2. Koliko stranica ima mnogokut ako je zbroj veličina svih njegovih unutarnjih kutova 1620°?</vt:lpstr>
      <vt:lpstr>1. Nacrtan je mnogokut ABCDEFG.</vt:lpstr>
      <vt:lpstr>2. Koliki je zbroj unutarnjih kutova ako je mnogokut:</vt:lpstr>
      <vt:lpstr>3. Koliko stranica ima mnogokut kojemu je zbroj veličina unutarnjih kutova jednak:</vt:lpstr>
      <vt:lpstr>4. Izračunaj zbroj unutarnjih kutova mnogokuta kojemu se iz jednog vrha može nacrtati:</vt:lpstr>
      <vt:lpstr>5. Postoji li mnogokut čiji je zbroj unutarnjih kutova jednak:</vt:lpstr>
      <vt:lpstr>6. Koliko ukupno dijagonala ima mnogokut čiji je zbroj veličina unutarnjih kutova:</vt:lpstr>
      <vt:lpstr>7. Iz jednoga vrha mnogokuta nacrtano je ukupno 15 dužina kojima su rubne točke vrhovi tog mnogokuta. Koliki je zbroj veličina unutarnjih kutova tog mnogokuta?</vt:lpstr>
      <vt:lpstr>8. Zbroj veličina svih unutarnjih i vanjskih kutova mnogokuta jednak je 3 420°. O kojem je mnogokutu riječ?</vt:lpstr>
      <vt:lpstr>9. Kod kojega je mnogokuta zbroj veličina unutarnjih kutova za 1 080° veći od zbroja veličina svih vanjskih kutova tog mnogokuta?</vt:lpstr>
      <vt:lpstr>10. Koliko stranica ima mnogokut kojemu je zbroj veličina svih unutarnjih kutova 8 puta veći od zbroja veličina svih vanjskih kutova?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grom</dc:creator>
  <cp:lastModifiedBy>Marija</cp:lastModifiedBy>
  <cp:revision>47</cp:revision>
  <dcterms:created xsi:type="dcterms:W3CDTF">2014-01-26T20:09:49Z</dcterms:created>
  <dcterms:modified xsi:type="dcterms:W3CDTF">2015-02-03T19:44:55Z</dcterms:modified>
</cp:coreProperties>
</file>