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6" r:id="rId3"/>
    <p:sldId id="268" r:id="rId4"/>
    <p:sldId id="269" r:id="rId5"/>
    <p:sldId id="267" r:id="rId6"/>
    <p:sldId id="25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1AE97-420B-44A9-B606-B68AAEA2624C}" type="datetimeFigureOut">
              <a:rPr lang="hr-HR" smtClean="0"/>
              <a:t>02.02.2015.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EC0EB-6850-45B5-81CB-3D19B1F81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996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C0EB-6850-45B5-81CB-3D19B1F8129B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767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C0EB-6850-45B5-81CB-3D19B1F8129B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7679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C0EB-6850-45B5-81CB-3D19B1F8129B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767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FFDD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  <a:solidFill>
            <a:srgbClr val="70AC2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rgbClr val="BCE2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199593"/>
            <a:ext cx="660318" cy="469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1" y="25635"/>
            <a:ext cx="9144000" cy="1417638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BF8D-019C-448A-B474-137CC9D99715}" type="datetimeFigureOut">
              <a:rPr lang="hr-HR" smtClean="0"/>
              <a:t>02.02.2015.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18AC-9FC7-403C-A00B-3B3A88EC3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BF8D-019C-448A-B474-137CC9D99715}" type="datetimeFigureOut">
              <a:rPr lang="hr-HR" smtClean="0"/>
              <a:t>02.02.2015.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18AC-9FC7-403C-A00B-3B3A88EC3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FFDD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 smtClean="0"/>
              <a:t>edite</a:t>
            </a:r>
            <a:r>
              <a:rPr lang="hr-HR" dirty="0" smtClean="0"/>
              <a:t> stilove teksta matrice</a:t>
            </a:r>
          </a:p>
          <a:p>
            <a:pPr lvl="1"/>
            <a:r>
              <a:rPr lang="hr-HR" dirty="0" smtClean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BF8D-019C-448A-B474-137CC9D99715}" type="datetimeFigureOut">
              <a:rPr lang="hr-HR" smtClean="0"/>
              <a:t>02.02.2015.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918AC-9FC7-403C-A00B-3B3A88EC3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9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6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Dijagonale mnogokuta</a:t>
            </a:r>
            <a:endParaRPr lang="hr-H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14306"/>
            <a:ext cx="2801084" cy="280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0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</a:t>
            </a:r>
            <a:r>
              <a:rPr lang="hr-HR" dirty="0"/>
              <a:t>Koliko dijagonala možeš nacrtati iz jednog vrha mnogokuta ako ima: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/>
              <a:t>4 vrha</a:t>
            </a:r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/>
              <a:t> </a:t>
            </a:r>
            <a:r>
              <a:rPr lang="hr-HR" dirty="0" smtClean="0"/>
              <a:t>6 stranica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c) 7 kutova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d) 11 vrhova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25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</a:t>
            </a:r>
            <a:r>
              <a:rPr lang="hr-HR" dirty="0"/>
              <a:t>Koliko vrhova ima mnogokut kojemu iz jednog vrha možeš povući: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a) 18 dijagonala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b) 25 dijagonala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88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Dopuni tablicu:</a:t>
            </a: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015108"/>
              </p:ext>
            </p:extLst>
          </p:nvPr>
        </p:nvGraphicFramePr>
        <p:xfrm>
          <a:off x="251520" y="2060848"/>
          <a:ext cx="8712970" cy="2016224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2"/>
                </a:solidFill>
                <a:tableStyleId>{72833802-FEF1-4C79-8D5D-14CF1EAF98D9}</a:tableStyleId>
              </a:tblPr>
              <a:tblGrid>
                <a:gridCol w="1088913"/>
                <a:gridCol w="1088913"/>
                <a:gridCol w="1088913"/>
                <a:gridCol w="1088913"/>
                <a:gridCol w="1088913"/>
                <a:gridCol w="1088913"/>
                <a:gridCol w="1089746"/>
                <a:gridCol w="1089746"/>
              </a:tblGrid>
              <a:tr h="1044116"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>
                          <a:effectLst/>
                          <a:latin typeface="+mj-lt"/>
                        </a:rPr>
                        <a:t>n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>
                          <a:effectLst/>
                          <a:latin typeface="+mj-lt"/>
                        </a:rPr>
                        <a:t> 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>
                          <a:effectLst/>
                          <a:latin typeface="+mj-lt"/>
                        </a:rPr>
                        <a:t> 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>
                          <a:effectLst/>
                          <a:latin typeface="+mj-lt"/>
                        </a:rPr>
                        <a:t> 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>
                          <a:effectLst/>
                          <a:latin typeface="+mj-lt"/>
                        </a:rPr>
                        <a:t> 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>
                          <a:effectLst/>
                          <a:latin typeface="+mj-lt"/>
                        </a:rPr>
                        <a:t> 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>
                          <a:effectLst/>
                          <a:latin typeface="+mj-lt"/>
                        </a:rPr>
                        <a:t> 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>
                          <a:effectLst/>
                          <a:latin typeface="+mj-lt"/>
                        </a:rPr>
                        <a:t> 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 err="1">
                          <a:effectLst/>
                          <a:latin typeface="+mj-lt"/>
                        </a:rPr>
                        <a:t>d</a:t>
                      </a:r>
                      <a:r>
                        <a:rPr lang="hr-HR" sz="2900" baseline="-25000" dirty="0" err="1">
                          <a:effectLst/>
                          <a:latin typeface="+mj-lt"/>
                        </a:rPr>
                        <a:t>n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>
                          <a:effectLst/>
                          <a:latin typeface="+mj-lt"/>
                        </a:rPr>
                        <a:t>5</a:t>
                      </a:r>
                      <a:endParaRPr lang="hr-HR" sz="29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>
                          <a:effectLst/>
                          <a:latin typeface="+mj-lt"/>
                        </a:rPr>
                        <a:t>7</a:t>
                      </a:r>
                      <a:endParaRPr lang="hr-HR" sz="29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>
                          <a:effectLst/>
                          <a:latin typeface="+mj-lt"/>
                        </a:rPr>
                        <a:t>10</a:t>
                      </a:r>
                      <a:endParaRPr lang="hr-HR" sz="29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>
                          <a:effectLst/>
                          <a:latin typeface="+mj-lt"/>
                        </a:rPr>
                        <a:t>18</a:t>
                      </a:r>
                      <a:endParaRPr lang="hr-HR" sz="29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>
                          <a:effectLst/>
                          <a:latin typeface="+mj-lt"/>
                        </a:rPr>
                        <a:t>21</a:t>
                      </a:r>
                      <a:endParaRPr lang="hr-HR" sz="29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>
                          <a:effectLst/>
                          <a:latin typeface="+mj-lt"/>
                        </a:rPr>
                        <a:t>27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18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900" dirty="0">
                          <a:effectLst/>
                          <a:latin typeface="+mj-lt"/>
                        </a:rPr>
                        <a:t>34</a:t>
                      </a:r>
                      <a:endParaRPr lang="hr-HR" sz="2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</a:t>
            </a:r>
            <a:r>
              <a:rPr lang="hr-HR" dirty="0"/>
              <a:t>Nacrtaj sve dijagonale u danom mnogokutu i dopuni izjave.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39552" y="4797152"/>
            <a:ext cx="8352928" cy="1440160"/>
          </a:xfrm>
        </p:spPr>
        <p:txBody>
          <a:bodyPr/>
          <a:lstStyle/>
          <a:p>
            <a:r>
              <a:rPr lang="hr-HR" dirty="0"/>
              <a:t>Nacrtani lik jest ________________.</a:t>
            </a:r>
          </a:p>
          <a:p>
            <a:r>
              <a:rPr lang="hr-HR" dirty="0"/>
              <a:t>Ukupno je </a:t>
            </a:r>
            <a:r>
              <a:rPr lang="hr-HR" dirty="0" smtClean="0"/>
              <a:t>____________ </a:t>
            </a:r>
            <a:r>
              <a:rPr lang="hr-HR" dirty="0"/>
              <a:t>dijagonala.</a:t>
            </a:r>
            <a:endParaRPr lang="hr-H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76729"/>
            <a:ext cx="3923928" cy="269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44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 </a:t>
            </a:r>
            <a:r>
              <a:rPr lang="hr-HR" dirty="0"/>
              <a:t>Koliko ukupno dijagonala možeš nacrtati u mnogokutu koji ima: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/>
              <a:t>7 vrhova</a:t>
            </a:r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r>
              <a:rPr lang="hr-HR" dirty="0" smtClean="0"/>
              <a:t>10 stranica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c) 12 kutova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d) 19 vrhova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35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 </a:t>
            </a:r>
            <a:r>
              <a:rPr lang="hr-HR" dirty="0"/>
              <a:t>Koliko vrhova ima mnogokut kojem ukupno možemo nacrtati: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a) 14 dijagonala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b) 44 dijagonale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00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rgbClr val="FFDD4F"/>
          </a:solidFill>
        </p:spPr>
        <p:txBody>
          <a:bodyPr>
            <a:noAutofit/>
          </a:bodyPr>
          <a:lstStyle/>
          <a:p>
            <a:r>
              <a:rPr lang="hr-HR" dirty="0" smtClean="0"/>
              <a:t>8. </a:t>
            </a:r>
            <a:r>
              <a:rPr lang="hr-HR" dirty="0"/>
              <a:t>Koliko se ukupno dijagonala može nacrtati u mnogokutu kod kojega se iz jednog njegovog </a:t>
            </a:r>
            <a:r>
              <a:rPr lang="hr-HR" dirty="0" smtClean="0"/>
              <a:t>vrha mogu/može </a:t>
            </a:r>
            <a:r>
              <a:rPr lang="hr-HR" dirty="0"/>
              <a:t>povući: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/>
          <a:p>
            <a:r>
              <a:rPr lang="hr-HR" dirty="0" smtClean="0"/>
              <a:t>a) 11 dijagonala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</p:spPr>
        <p:txBody>
          <a:bodyPr/>
          <a:lstStyle/>
          <a:p>
            <a:r>
              <a:rPr lang="hr-HR" dirty="0" smtClean="0"/>
              <a:t>b) 20 dijagonala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231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9. </a:t>
            </a:r>
            <a:r>
              <a:rPr lang="hr-HR" dirty="0"/>
              <a:t>Pokušaj pronaći mnogokut kojem je ukupan broj dijagonala jednak broju stranica.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130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1" y="25634"/>
            <a:ext cx="9144000" cy="1963205"/>
          </a:xfrm>
          <a:solidFill>
            <a:srgbClr val="FFDD4F"/>
          </a:solidFill>
        </p:spPr>
        <p:txBody>
          <a:bodyPr>
            <a:normAutofit/>
          </a:bodyPr>
          <a:lstStyle/>
          <a:p>
            <a:r>
              <a:rPr lang="hr-HR" dirty="0" smtClean="0"/>
              <a:t>10. </a:t>
            </a:r>
            <a:r>
              <a:rPr lang="pl-PL" dirty="0"/>
              <a:t>Iz jednoga vrha mnogokuta nacrtano je ukupno 5 dužina (dijagonala i stranica). Koji je to</a:t>
            </a:r>
            <a:br>
              <a:rPr lang="pl-PL" dirty="0"/>
            </a:br>
            <a:r>
              <a:rPr lang="hr-HR" dirty="0"/>
              <a:t>mnogokut?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8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11. </a:t>
            </a:r>
            <a:r>
              <a:rPr lang="hr-HR" dirty="0"/>
              <a:t>Nacrtane dužine jesu dijagonale mnogokuta koje su povučene iz vrha </a:t>
            </a:r>
            <a:r>
              <a:rPr lang="hr-HR" i="1" dirty="0"/>
              <a:t>A</a:t>
            </a:r>
            <a:r>
              <a:rPr lang="hr-HR" dirty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a) Nacrtaj taj mnogokut.</a:t>
            </a:r>
          </a:p>
          <a:p>
            <a:r>
              <a:rPr lang="hr-HR" dirty="0"/>
              <a:t>b) Koji si mnogokut nacrtala/nacrtao?</a:t>
            </a:r>
          </a:p>
          <a:p>
            <a:r>
              <a:rPr lang="hr-HR" dirty="0"/>
              <a:t>c) Za koliko se razlikuju broj vrhova i broj nacrtanih dijagonala?</a:t>
            </a:r>
          </a:p>
          <a:p>
            <a:r>
              <a:rPr lang="hr-HR" dirty="0"/>
              <a:t>d) Koliko si vrhova tog mnogokuta nacrtala/nacrtao sama/sam?</a:t>
            </a:r>
          </a:p>
          <a:p>
            <a:r>
              <a:rPr lang="hr-HR" dirty="0"/>
              <a:t>e) Koliko se ukupno dijagonala može nacrtati u tom mnogokutu?</a:t>
            </a:r>
            <a:endParaRPr lang="hr-H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57413"/>
            <a:ext cx="3811488" cy="397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68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Koliko dijagonala ima peterokut?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Koliko dijagonala ima 18-</a:t>
            </a:r>
            <a:r>
              <a:rPr lang="hr-HR" dirty="0" err="1" smtClean="0"/>
              <a:t>terokut</a:t>
            </a:r>
            <a:r>
              <a:rPr lang="hr-HR" dirty="0" smtClean="0"/>
              <a:t>?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24" y="2906546"/>
            <a:ext cx="3312368" cy="314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44140"/>
            <a:ext cx="3409156" cy="340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3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Dijagonala mnogokuta </a:t>
            </a:r>
            <a:r>
              <a:rPr lang="hr-HR" dirty="0">
                <a:solidFill>
                  <a:srgbClr val="FF0000"/>
                </a:solidFill>
              </a:rPr>
              <a:t>jest dužina koja spaja </a:t>
            </a:r>
            <a:r>
              <a:rPr lang="hr-HR" dirty="0" smtClean="0">
                <a:solidFill>
                  <a:srgbClr val="FF0000"/>
                </a:solidFill>
              </a:rPr>
              <a:t>dva nesusjedna </a:t>
            </a:r>
            <a:r>
              <a:rPr lang="hr-HR" dirty="0">
                <a:solidFill>
                  <a:srgbClr val="FF0000"/>
                </a:solidFill>
              </a:rPr>
              <a:t>vrha mnogokuta</a:t>
            </a:r>
            <a:r>
              <a:rPr lang="hr-HR" dirty="0"/>
              <a:t>.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6" name="Elipsa 5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Kružna strelica 6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8" name="Naslov 1"/>
          <p:cNvSpPr txBox="1">
            <a:spLocks/>
          </p:cNvSpPr>
          <p:nvPr/>
        </p:nvSpPr>
        <p:spPr>
          <a:xfrm>
            <a:off x="1115616" y="33573"/>
            <a:ext cx="8009162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UPAMTI</a:t>
            </a:r>
            <a:endParaRPr lang="hr-H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" y="3002284"/>
            <a:ext cx="3528461" cy="2168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02284"/>
            <a:ext cx="4759238" cy="2226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71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 dijagonala iz jednog vrha mnogokuta </a:t>
            </a:r>
            <a:r>
              <a:rPr lang="hr-HR" b="1" dirty="0" err="1" smtClean="0">
                <a:solidFill>
                  <a:srgbClr val="FF0000"/>
                </a:solidFill>
              </a:rPr>
              <a:t>d</a:t>
            </a:r>
            <a:r>
              <a:rPr lang="hr-HR" b="1" baseline="-25000" dirty="0" err="1" smtClean="0">
                <a:solidFill>
                  <a:srgbClr val="FF0000"/>
                </a:solidFill>
              </a:rPr>
              <a:t>n</a:t>
            </a:r>
            <a:endParaRPr lang="hr-HR" b="1" baseline="-250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 = 4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n = 5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n = 6</a:t>
            </a:r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n = 7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216217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259" y="4437112"/>
            <a:ext cx="26670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99022"/>
            <a:ext cx="20002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445" y="3834556"/>
            <a:ext cx="277177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kcijski gumb: Prilagođeno 8">
            <a:hlinkClick r:id="" action="ppaction://noaction" highlightClick="1"/>
          </p:cNvPr>
          <p:cNvSpPr/>
          <p:nvPr/>
        </p:nvSpPr>
        <p:spPr>
          <a:xfrm>
            <a:off x="7444332" y="6315818"/>
            <a:ext cx="1699667" cy="54218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518950" y="2356259"/>
            <a:ext cx="848309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d</a:t>
            </a:r>
            <a:r>
              <a:rPr lang="hr-HR" sz="2900" baseline="-25000" dirty="0" smtClean="0">
                <a:latin typeface="+mj-lt"/>
              </a:rPr>
              <a:t>4</a:t>
            </a:r>
            <a:r>
              <a:rPr lang="hr-HR" sz="2900" dirty="0" smtClean="0">
                <a:latin typeface="+mj-lt"/>
              </a:rPr>
              <a:t> </a:t>
            </a:r>
            <a:r>
              <a:rPr lang="hr-HR" sz="2900" dirty="0">
                <a:latin typeface="+mj-lt"/>
              </a:rPr>
              <a:t>=</a:t>
            </a:r>
            <a:endParaRPr lang="hr-HR" sz="2900" dirty="0">
              <a:latin typeface="+mj-lt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511141" y="4391208"/>
            <a:ext cx="848309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d</a:t>
            </a:r>
            <a:r>
              <a:rPr lang="hr-HR" sz="2900" baseline="-25000" dirty="0">
                <a:latin typeface="+mj-lt"/>
              </a:rPr>
              <a:t>5</a:t>
            </a:r>
            <a:r>
              <a:rPr lang="hr-HR" sz="2900" dirty="0" smtClean="0">
                <a:latin typeface="+mj-lt"/>
              </a:rPr>
              <a:t> </a:t>
            </a:r>
            <a:r>
              <a:rPr lang="hr-HR" sz="2900" dirty="0">
                <a:latin typeface="+mj-lt"/>
              </a:rPr>
              <a:t>=</a:t>
            </a:r>
            <a:endParaRPr lang="hr-HR" sz="2900" dirty="0">
              <a:latin typeface="+mj-lt"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4716016" y="2275793"/>
            <a:ext cx="848309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d</a:t>
            </a:r>
            <a:r>
              <a:rPr lang="hr-HR" sz="2900" baseline="-25000" dirty="0">
                <a:latin typeface="+mj-lt"/>
              </a:rPr>
              <a:t>6</a:t>
            </a:r>
            <a:r>
              <a:rPr lang="hr-HR" sz="2900" dirty="0" smtClean="0">
                <a:latin typeface="+mj-lt"/>
              </a:rPr>
              <a:t> </a:t>
            </a:r>
            <a:r>
              <a:rPr lang="hr-HR" sz="2900" dirty="0">
                <a:latin typeface="+mj-lt"/>
              </a:rPr>
              <a:t>=</a:t>
            </a:r>
            <a:endParaRPr lang="hr-HR" sz="2900" dirty="0">
              <a:latin typeface="+mj-lt"/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4716016" y="4455837"/>
            <a:ext cx="848309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d</a:t>
            </a:r>
            <a:r>
              <a:rPr lang="hr-HR" sz="2900" baseline="-25000" dirty="0">
                <a:latin typeface="+mj-lt"/>
              </a:rPr>
              <a:t>7</a:t>
            </a:r>
            <a:r>
              <a:rPr lang="hr-HR" sz="2900" dirty="0" smtClean="0">
                <a:latin typeface="+mj-lt"/>
              </a:rPr>
              <a:t> </a:t>
            </a:r>
            <a:r>
              <a:rPr lang="hr-HR" sz="2900" dirty="0">
                <a:latin typeface="+mj-lt"/>
              </a:rPr>
              <a:t>=</a:t>
            </a:r>
            <a:endParaRPr lang="hr-HR" sz="2900" dirty="0">
              <a:latin typeface="+mj-lt"/>
            </a:endParaRPr>
          </a:p>
        </p:txBody>
      </p:sp>
      <p:sp>
        <p:nvSpPr>
          <p:cNvPr id="14" name="Akcijski gumb: Prilagođeno 13">
            <a:hlinkClick r:id="" action="ppaction://noaction" highlightClick="1"/>
          </p:cNvPr>
          <p:cNvSpPr/>
          <p:nvPr/>
        </p:nvSpPr>
        <p:spPr>
          <a:xfrm>
            <a:off x="5738224" y="6315818"/>
            <a:ext cx="1411968" cy="53821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Pravilo</a:t>
            </a:r>
            <a:endParaRPr lang="hr-HR" sz="2500" dirty="0">
              <a:latin typeface="+mj-lt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367258" y="2341646"/>
            <a:ext cx="391454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1</a:t>
            </a:r>
            <a:endParaRPr lang="hr-HR" sz="2900" dirty="0">
              <a:latin typeface="+mj-lt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367258" y="4437112"/>
            <a:ext cx="391454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2</a:t>
            </a:r>
            <a:endParaRPr lang="hr-HR" sz="2900" dirty="0">
              <a:latin typeface="+mj-lt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542497" y="2276004"/>
            <a:ext cx="391454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3</a:t>
            </a:r>
            <a:endParaRPr lang="hr-HR" sz="2900" dirty="0">
              <a:latin typeface="+mj-lt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5542497" y="4435336"/>
            <a:ext cx="391454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4</a:t>
            </a:r>
            <a:endParaRPr lang="hr-HR" sz="2900" dirty="0">
              <a:latin typeface="+mj-lt"/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4345255" y="5346426"/>
            <a:ext cx="1747594" cy="53860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hr-HR" sz="2900" b="1" dirty="0" err="1" smtClean="0">
                <a:solidFill>
                  <a:srgbClr val="FF0000"/>
                </a:solidFill>
                <a:latin typeface="+mj-lt"/>
              </a:rPr>
              <a:t>d</a:t>
            </a:r>
            <a:r>
              <a:rPr lang="hr-HR" sz="2900" b="1" baseline="-25000" dirty="0" err="1" smtClean="0">
                <a:solidFill>
                  <a:srgbClr val="FF0000"/>
                </a:solidFill>
                <a:latin typeface="+mj-lt"/>
              </a:rPr>
              <a:t>n</a:t>
            </a:r>
            <a:r>
              <a:rPr lang="hr-HR" sz="2900" b="1" dirty="0" smtClean="0">
                <a:solidFill>
                  <a:srgbClr val="FF0000"/>
                </a:solidFill>
                <a:latin typeface="+mj-lt"/>
              </a:rPr>
              <a:t> = n - 3</a:t>
            </a:r>
            <a:endParaRPr lang="hr-HR" sz="29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361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Ukupan broj dijagonala mnogokuta </a:t>
            </a:r>
            <a:r>
              <a:rPr lang="hr-HR" b="1" dirty="0" smtClean="0">
                <a:solidFill>
                  <a:srgbClr val="FF0000"/>
                </a:solidFill>
              </a:rPr>
              <a:t>D</a:t>
            </a:r>
            <a:r>
              <a:rPr lang="hr-HR" b="1" baseline="-25000" dirty="0" smtClean="0">
                <a:solidFill>
                  <a:srgbClr val="FF0000"/>
                </a:solidFill>
              </a:rPr>
              <a:t>n</a:t>
            </a:r>
            <a:endParaRPr lang="hr-HR" b="1" baseline="-250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491880" y="1639341"/>
            <a:ext cx="5652120" cy="4525963"/>
          </a:xfrm>
        </p:spPr>
        <p:txBody>
          <a:bodyPr/>
          <a:lstStyle/>
          <a:p>
            <a:r>
              <a:rPr lang="hr-HR" dirty="0" smtClean="0"/>
              <a:t>n = 5</a:t>
            </a:r>
          </a:p>
        </p:txBody>
      </p:sp>
      <p:sp>
        <p:nvSpPr>
          <p:cNvPr id="6" name="Akcijski gumb: Prilagođeno 5">
            <a:hlinkClick r:id="" action="ppaction://noaction" highlightClick="1"/>
          </p:cNvPr>
          <p:cNvSpPr/>
          <p:nvPr/>
        </p:nvSpPr>
        <p:spPr>
          <a:xfrm>
            <a:off x="7308304" y="6309320"/>
            <a:ext cx="1835696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" y="1827436"/>
            <a:ext cx="3428346" cy="275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kcijski gumb: Prilagođeno 7">
            <a:hlinkClick r:id="" action="ppaction://noaction" highlightClick="1"/>
          </p:cNvPr>
          <p:cNvSpPr/>
          <p:nvPr/>
        </p:nvSpPr>
        <p:spPr>
          <a:xfrm>
            <a:off x="5738224" y="6309320"/>
            <a:ext cx="1411968" cy="544708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Pravilo</a:t>
            </a:r>
            <a:endParaRPr lang="hr-HR" sz="2500" dirty="0">
              <a:latin typeface="+mj-lt"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5058285" y="3469018"/>
            <a:ext cx="906017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>
                <a:latin typeface="+mj-lt"/>
              </a:rPr>
              <a:t>5</a:t>
            </a:r>
            <a:r>
              <a:rPr lang="hr-HR" sz="2900" dirty="0" smtClean="0">
                <a:latin typeface="+mj-lt"/>
              </a:rPr>
              <a:t> ∙ 2</a:t>
            </a:r>
            <a:endParaRPr lang="hr-HR" sz="2900" dirty="0">
              <a:latin typeface="+mj-lt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4135080" y="3738323"/>
            <a:ext cx="910827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D</a:t>
            </a:r>
            <a:r>
              <a:rPr lang="hr-HR" sz="2900" baseline="-25000" dirty="0">
                <a:latin typeface="+mj-lt"/>
              </a:rPr>
              <a:t>5</a:t>
            </a:r>
            <a:r>
              <a:rPr lang="hr-HR" sz="2900" dirty="0" smtClean="0">
                <a:latin typeface="+mj-lt"/>
              </a:rPr>
              <a:t> </a:t>
            </a:r>
            <a:r>
              <a:rPr lang="hr-HR" sz="2900" dirty="0">
                <a:latin typeface="+mj-lt"/>
              </a:rPr>
              <a:t>=</a:t>
            </a:r>
            <a:endParaRPr lang="hr-HR" sz="2900" dirty="0">
              <a:latin typeface="+mj-lt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5315566" y="4057552"/>
            <a:ext cx="391454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2</a:t>
            </a:r>
            <a:endParaRPr lang="hr-HR" sz="2900" dirty="0">
              <a:latin typeface="+mj-lt"/>
            </a:endParaRPr>
          </a:p>
        </p:txBody>
      </p:sp>
      <p:cxnSp>
        <p:nvCxnSpPr>
          <p:cNvPr id="12" name="Ravni poveznik 11"/>
          <p:cNvCxnSpPr>
            <a:stCxn id="10" idx="3"/>
          </p:cNvCxnSpPr>
          <p:nvPr/>
        </p:nvCxnSpPr>
        <p:spPr>
          <a:xfrm>
            <a:off x="5045907" y="4007628"/>
            <a:ext cx="918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jeni pravokutni oblačić 14"/>
          <p:cNvSpPr/>
          <p:nvPr/>
        </p:nvSpPr>
        <p:spPr>
          <a:xfrm>
            <a:off x="4830336" y="1628800"/>
            <a:ext cx="1613872" cy="1279980"/>
          </a:xfrm>
          <a:prstGeom prst="wedgeRoundRectCallout">
            <a:avLst>
              <a:gd name="adj1" fmla="val -26106"/>
              <a:gd name="adj2" fmla="val 10460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300" dirty="0" smtClean="0">
                <a:latin typeface="+mj-lt"/>
              </a:rPr>
              <a:t>Peterokut ima 5 vrhova</a:t>
            </a:r>
            <a:endParaRPr lang="hr-HR" sz="2300" dirty="0">
              <a:latin typeface="+mj-lt"/>
            </a:endParaRPr>
          </a:p>
        </p:txBody>
      </p:sp>
      <p:sp>
        <p:nvSpPr>
          <p:cNvPr id="17" name="Zaobljeni pravokutni oblačić 16"/>
          <p:cNvSpPr/>
          <p:nvPr/>
        </p:nvSpPr>
        <p:spPr>
          <a:xfrm>
            <a:off x="6452016" y="2538095"/>
            <a:ext cx="2477968" cy="1738837"/>
          </a:xfrm>
          <a:prstGeom prst="wedgeRoundRectCallout">
            <a:avLst>
              <a:gd name="adj1" fmla="val -73935"/>
              <a:gd name="adj2" fmla="val 2011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300" dirty="0" smtClean="0">
                <a:latin typeface="+mj-lt"/>
              </a:rPr>
              <a:t>Iz svakog vrha možemo povući n – 3 = 2 dijagonale</a:t>
            </a:r>
            <a:endParaRPr lang="hr-HR" sz="2300" dirty="0">
              <a:latin typeface="+mj-lt"/>
            </a:endParaRPr>
          </a:p>
        </p:txBody>
      </p:sp>
      <p:sp>
        <p:nvSpPr>
          <p:cNvPr id="18" name="Zaobljeni pravokutni oblačić 17"/>
          <p:cNvSpPr/>
          <p:nvPr/>
        </p:nvSpPr>
        <p:spPr>
          <a:xfrm>
            <a:off x="4300987" y="4941168"/>
            <a:ext cx="3878163" cy="1152128"/>
          </a:xfrm>
          <a:prstGeom prst="wedgeRoundRectCallout">
            <a:avLst>
              <a:gd name="adj1" fmla="val -17437"/>
              <a:gd name="adj2" fmla="val -9195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300" dirty="0" smtClean="0">
                <a:latin typeface="+mj-lt"/>
              </a:rPr>
              <a:t>Dijelimo s 2 jer smo svaku dijagonalu brojali dva puta</a:t>
            </a:r>
            <a:endParaRPr lang="hr-HR" sz="2300" dirty="0">
              <a:latin typeface="+mj-lt"/>
            </a:endParaRPr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412793"/>
              </p:ext>
            </p:extLst>
          </p:nvPr>
        </p:nvGraphicFramePr>
        <p:xfrm>
          <a:off x="323528" y="5213522"/>
          <a:ext cx="3442447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Jednadžba" r:id="rId4" imgW="990360" imgH="393480" progId="Equation.3">
                  <p:embed/>
                </p:oleObj>
              </mc:Choice>
              <mc:Fallback>
                <p:oleObj name="Jednadžba" r:id="rId4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5213522"/>
                        <a:ext cx="3442447" cy="1368152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281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Iz jednog vrha mnogokuta sa </a:t>
            </a:r>
            <a:r>
              <a:rPr lang="hr-HR" i="1" dirty="0">
                <a:solidFill>
                  <a:srgbClr val="FF0000"/>
                </a:solidFill>
              </a:rPr>
              <a:t>n </a:t>
            </a:r>
            <a:r>
              <a:rPr lang="hr-HR" dirty="0">
                <a:solidFill>
                  <a:srgbClr val="FF0000"/>
                </a:solidFill>
              </a:rPr>
              <a:t>vrhova možemo povući 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b="1" i="1" dirty="0" err="1" smtClean="0">
                <a:solidFill>
                  <a:srgbClr val="FF0000"/>
                </a:solidFill>
              </a:rPr>
              <a:t>d</a:t>
            </a:r>
            <a:r>
              <a:rPr lang="hr-HR" b="1" i="1" baseline="-25000" dirty="0" err="1" smtClean="0">
                <a:solidFill>
                  <a:srgbClr val="FF0000"/>
                </a:solidFill>
              </a:rPr>
              <a:t>n</a:t>
            </a:r>
            <a:r>
              <a:rPr lang="hr-HR" b="1" dirty="0" smtClean="0">
                <a:solidFill>
                  <a:srgbClr val="FF0000"/>
                </a:solidFill>
              </a:rPr>
              <a:t>= </a:t>
            </a:r>
            <a:r>
              <a:rPr lang="hr-HR" b="1" i="1" dirty="0">
                <a:solidFill>
                  <a:srgbClr val="FF0000"/>
                </a:solidFill>
              </a:rPr>
              <a:t>n </a:t>
            </a:r>
            <a:r>
              <a:rPr lang="hr-HR" b="1" dirty="0">
                <a:solidFill>
                  <a:srgbClr val="FF0000"/>
                </a:solidFill>
              </a:rPr>
              <a:t>− </a:t>
            </a:r>
            <a:r>
              <a:rPr lang="hr-HR" b="1" dirty="0" smtClean="0">
                <a:solidFill>
                  <a:srgbClr val="FF0000"/>
                </a:solidFill>
              </a:rPr>
              <a:t>3 </a:t>
            </a:r>
            <a:r>
              <a:rPr lang="hr-HR" dirty="0" smtClean="0">
                <a:solidFill>
                  <a:srgbClr val="FF0000"/>
                </a:solidFill>
              </a:rPr>
              <a:t>dijagonala.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Ukupan broj dijagonala konveksnog n-</a:t>
            </a:r>
            <a:r>
              <a:rPr lang="hr-HR" dirty="0" err="1" smtClean="0">
                <a:solidFill>
                  <a:srgbClr val="FF0000"/>
                </a:solidFill>
              </a:rPr>
              <a:t>terokuta</a:t>
            </a:r>
            <a:r>
              <a:rPr lang="hr-HR" dirty="0" smtClean="0">
                <a:solidFill>
                  <a:srgbClr val="FF0000"/>
                </a:solidFill>
              </a:rPr>
              <a:t>: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6" name="Elipsa 5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Kružna strelica 6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8" name="Naslov 1"/>
          <p:cNvSpPr txBox="1">
            <a:spLocks/>
          </p:cNvSpPr>
          <p:nvPr/>
        </p:nvSpPr>
        <p:spPr>
          <a:xfrm>
            <a:off x="1115616" y="33573"/>
            <a:ext cx="8009162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UPAMTI</a:t>
            </a:r>
            <a:endParaRPr lang="hr-H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207353"/>
              </p:ext>
            </p:extLst>
          </p:nvPr>
        </p:nvGraphicFramePr>
        <p:xfrm>
          <a:off x="2555776" y="3861048"/>
          <a:ext cx="34417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Jednadžba" r:id="rId3" imgW="990360" imgH="393480" progId="Equation.3">
                  <p:embed/>
                </p:oleObj>
              </mc:Choice>
              <mc:Fallback>
                <p:oleObj name="Jednadžba" r:id="rId3" imgW="990360" imgH="393480" progId="Equation.3">
                  <p:embed/>
                  <p:pic>
                    <p:nvPicPr>
                      <p:cNvPr id="0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861048"/>
                        <a:ext cx="3441700" cy="1368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94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1. </a:t>
            </a:r>
            <a:r>
              <a:rPr lang="hr-HR" dirty="0"/>
              <a:t>Koliko dijagonala ima 100-</a:t>
            </a:r>
            <a:r>
              <a:rPr lang="hr-HR" dirty="0" err="1"/>
              <a:t>terokut</a:t>
            </a:r>
            <a:r>
              <a:rPr lang="hr-HR" dirty="0"/>
              <a:t>?</a:t>
            </a:r>
            <a:r>
              <a:rPr lang="hr-HR" dirty="0" smtClean="0"/>
              <a:t> </a:t>
            </a:r>
            <a:endParaRPr lang="hr-HR" b="1" baseline="-250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/>
          <a:lstStyle/>
          <a:p>
            <a:r>
              <a:rPr lang="hr-HR" u="sng" dirty="0" smtClean="0"/>
              <a:t>n = 100</a:t>
            </a:r>
          </a:p>
          <a:p>
            <a:r>
              <a:rPr lang="hr-HR" dirty="0" smtClean="0"/>
              <a:t>D</a:t>
            </a:r>
            <a:r>
              <a:rPr lang="hr-HR" baseline="-25000" dirty="0" smtClean="0"/>
              <a:t>n</a:t>
            </a:r>
            <a:r>
              <a:rPr lang="hr-HR" dirty="0" smtClean="0"/>
              <a:t> = ?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9" name="Akcijski gumb: Prilagođeno 8">
            <a:hlinkClick r:id="" action="ppaction://noaction" highlightClick="1"/>
          </p:cNvPr>
          <p:cNvSpPr/>
          <p:nvPr/>
        </p:nvSpPr>
        <p:spPr>
          <a:xfrm>
            <a:off x="7444332" y="6315818"/>
            <a:ext cx="1699667" cy="54218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703740"/>
              </p:ext>
            </p:extLst>
          </p:nvPr>
        </p:nvGraphicFramePr>
        <p:xfrm>
          <a:off x="539552" y="2708920"/>
          <a:ext cx="2160240" cy="858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Jednadžba" r:id="rId4" imgW="990360" imgH="393480" progId="Equation.3">
                  <p:embed/>
                </p:oleObj>
              </mc:Choice>
              <mc:Fallback>
                <p:oleObj name="Jednadžba" r:id="rId4" imgW="990360" imgH="393480" progId="Equation.3">
                  <p:embed/>
                  <p:pic>
                    <p:nvPicPr>
                      <p:cNvPr id="0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08920"/>
                        <a:ext cx="2160240" cy="85891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751876"/>
              </p:ext>
            </p:extLst>
          </p:nvPr>
        </p:nvGraphicFramePr>
        <p:xfrm>
          <a:off x="539552" y="3789041"/>
          <a:ext cx="6552728" cy="100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Jednadžba" r:id="rId6" imgW="2577960" imgH="393480" progId="Equation.3">
                  <p:embed/>
                </p:oleObj>
              </mc:Choice>
              <mc:Fallback>
                <p:oleObj name="Jednadžba" r:id="rId6" imgW="2577960" imgH="39348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789041"/>
                        <a:ext cx="6552728" cy="100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Ravni poveznik 14"/>
          <p:cNvCxnSpPr/>
          <p:nvPr/>
        </p:nvCxnSpPr>
        <p:spPr>
          <a:xfrm flipV="1">
            <a:off x="4427984" y="3789040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24"/>
          <p:cNvCxnSpPr/>
          <p:nvPr/>
        </p:nvCxnSpPr>
        <p:spPr>
          <a:xfrm flipV="1">
            <a:off x="4752020" y="4401108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avokutnik 25"/>
          <p:cNvSpPr/>
          <p:nvPr/>
        </p:nvSpPr>
        <p:spPr>
          <a:xfrm>
            <a:off x="4213087" y="3250431"/>
            <a:ext cx="598241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50</a:t>
            </a:r>
            <a:endParaRPr lang="hr-HR" sz="2900" dirty="0">
              <a:latin typeface="+mj-lt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5076056" y="4581128"/>
            <a:ext cx="391454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1</a:t>
            </a:r>
            <a:endParaRPr lang="hr-HR" sz="2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591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2. </a:t>
            </a:r>
            <a:r>
              <a:rPr lang="hr-HR" dirty="0"/>
              <a:t>Koji mnogokut ima 20 dijagonala?</a:t>
            </a:r>
            <a:endParaRPr lang="hr-HR" b="1" baseline="-250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/>
          <a:lstStyle/>
          <a:p>
            <a:r>
              <a:rPr lang="hr-HR" u="sng" dirty="0" smtClean="0"/>
              <a:t>D</a:t>
            </a:r>
            <a:r>
              <a:rPr lang="hr-HR" u="sng" baseline="-25000" dirty="0" smtClean="0"/>
              <a:t>n</a:t>
            </a:r>
            <a:r>
              <a:rPr lang="hr-HR" u="sng" dirty="0" smtClean="0"/>
              <a:t> = 20</a:t>
            </a:r>
          </a:p>
          <a:p>
            <a:r>
              <a:rPr lang="hr-HR" dirty="0" smtClean="0"/>
              <a:t>n = ?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9" name="Akcijski gumb: Prilagođeno 8">
            <a:hlinkClick r:id="" action="ppaction://noaction" highlightClick="1"/>
          </p:cNvPr>
          <p:cNvSpPr/>
          <p:nvPr/>
        </p:nvSpPr>
        <p:spPr>
          <a:xfrm>
            <a:off x="7444332" y="6315818"/>
            <a:ext cx="1699667" cy="54218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760329"/>
              </p:ext>
            </p:extLst>
          </p:nvPr>
        </p:nvGraphicFramePr>
        <p:xfrm>
          <a:off x="539552" y="2708920"/>
          <a:ext cx="2304256" cy="916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Jednadžba" r:id="rId4" imgW="990360" imgH="393480" progId="Equation.3">
                  <p:embed/>
                </p:oleObj>
              </mc:Choice>
              <mc:Fallback>
                <p:oleObj name="Jednadžba" r:id="rId4" imgW="99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08920"/>
                        <a:ext cx="2304256" cy="91617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135888"/>
              </p:ext>
            </p:extLst>
          </p:nvPr>
        </p:nvGraphicFramePr>
        <p:xfrm>
          <a:off x="611560" y="3842612"/>
          <a:ext cx="2376264" cy="945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Jednadžba" r:id="rId6" imgW="990360" imgH="393480" progId="Equation.3">
                  <p:embed/>
                </p:oleObj>
              </mc:Choice>
              <mc:Fallback>
                <p:oleObj name="Jednadžba" r:id="rId6" imgW="990360" imgH="39348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842612"/>
                        <a:ext cx="2376264" cy="945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Ravni poveznik 11"/>
          <p:cNvCxnSpPr/>
          <p:nvPr/>
        </p:nvCxnSpPr>
        <p:spPr>
          <a:xfrm flipV="1">
            <a:off x="2718490" y="3913391"/>
            <a:ext cx="648072" cy="878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avokutnik 12"/>
          <p:cNvSpPr/>
          <p:nvPr/>
        </p:nvSpPr>
        <p:spPr>
          <a:xfrm>
            <a:off x="3318649" y="4083124"/>
            <a:ext cx="494046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900" dirty="0" smtClean="0">
                <a:latin typeface="+mj-lt"/>
              </a:rPr>
              <a:t>∙2</a:t>
            </a:r>
            <a:endParaRPr lang="hr-HR" sz="2900" dirty="0">
              <a:latin typeface="+mj-lt"/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469993"/>
              </p:ext>
            </p:extLst>
          </p:nvPr>
        </p:nvGraphicFramePr>
        <p:xfrm>
          <a:off x="611560" y="4976731"/>
          <a:ext cx="2388328" cy="5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Jednadžba" r:id="rId8" imgW="965160" imgH="203040" progId="Equation.3">
                  <p:embed/>
                </p:oleObj>
              </mc:Choice>
              <mc:Fallback>
                <p:oleObj name="Jednadžba" r:id="rId8" imgW="965160" imgH="20304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976731"/>
                        <a:ext cx="2388328" cy="50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ic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774006"/>
              </p:ext>
            </p:extLst>
          </p:nvPr>
        </p:nvGraphicFramePr>
        <p:xfrm>
          <a:off x="7075234" y="1951618"/>
          <a:ext cx="1224136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"/>
                <a:gridCol w="612068"/>
              </a:tblGrid>
              <a:tr h="1768771">
                <a:tc>
                  <a:txBody>
                    <a:bodyPr/>
                    <a:lstStyle/>
                    <a:p>
                      <a:pPr algn="ctr"/>
                      <a:r>
                        <a:rPr lang="hr-HR" sz="2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40</a:t>
                      </a:r>
                    </a:p>
                    <a:p>
                      <a:pPr algn="ctr"/>
                      <a:r>
                        <a:rPr lang="hr-HR" sz="2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</a:p>
                    <a:p>
                      <a:pPr algn="ctr"/>
                      <a:r>
                        <a:rPr lang="hr-HR" sz="2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</a:p>
                    <a:p>
                      <a:pPr algn="ctr"/>
                      <a:r>
                        <a:rPr lang="hr-HR" sz="2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</a:p>
                    <a:p>
                      <a:pPr algn="ctr"/>
                      <a:r>
                        <a:rPr lang="hr-HR" sz="2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hr-HR" sz="2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</a:p>
                    <a:p>
                      <a:pPr algn="ctr"/>
                      <a:r>
                        <a:rPr lang="hr-HR" sz="2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</a:p>
                    <a:p>
                      <a:pPr algn="ctr"/>
                      <a:r>
                        <a:rPr lang="hr-HR" sz="2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</a:p>
                    <a:p>
                      <a:pPr algn="ctr"/>
                      <a:r>
                        <a:rPr lang="hr-HR" sz="2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454246"/>
              </p:ext>
            </p:extLst>
          </p:nvPr>
        </p:nvGraphicFramePr>
        <p:xfrm>
          <a:off x="1381125" y="5783263"/>
          <a:ext cx="886619" cy="414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Jednadžba" r:id="rId10" imgW="380880" imgH="177480" progId="Equation.3">
                  <p:embed/>
                </p:oleObj>
              </mc:Choice>
              <mc:Fallback>
                <p:oleObj name="Jednadžba" r:id="rId10" imgW="380880" imgH="177480" progId="Equation.3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5783263"/>
                        <a:ext cx="886619" cy="414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425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491880" y="1600200"/>
            <a:ext cx="5194920" cy="4925144"/>
          </a:xfrm>
        </p:spPr>
        <p:txBody>
          <a:bodyPr>
            <a:normAutofit/>
          </a:bodyPr>
          <a:lstStyle/>
          <a:p>
            <a:r>
              <a:rPr lang="hr-HR" dirty="0"/>
              <a:t>a) Nacrtaj sve dijagonale iz vrha A u danom mnogokutu. Koliko si ih nacrtala/nacrtao? _____</a:t>
            </a:r>
          </a:p>
          <a:p>
            <a:r>
              <a:rPr lang="hr-HR" dirty="0"/>
              <a:t>b) Dopuni rečenice.</a:t>
            </a:r>
          </a:p>
          <a:p>
            <a:r>
              <a:rPr lang="hr-HR" dirty="0"/>
              <a:t>Zadani mnogokut ima _____ vrhova.</a:t>
            </a:r>
          </a:p>
          <a:p>
            <a:r>
              <a:rPr lang="hr-HR" dirty="0"/>
              <a:t>Iz svakoga vrha možeš nacrtati _____ dijagonala.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4" y="1916832"/>
            <a:ext cx="3500884" cy="281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4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fa zeleno_žuto logo">
  <a:themeElements>
    <a:clrScheme name="alfa zeleno žuto">
      <a:dk1>
        <a:srgbClr val="181818"/>
      </a:dk1>
      <a:lt1>
        <a:srgbClr val="F8F8F8"/>
      </a:lt1>
      <a:dk2>
        <a:srgbClr val="005828"/>
      </a:dk2>
      <a:lt2>
        <a:srgbClr val="F8F8F8"/>
      </a:lt2>
      <a:accent1>
        <a:srgbClr val="005828"/>
      </a:accent1>
      <a:accent2>
        <a:srgbClr val="DBE5B5"/>
      </a:accent2>
      <a:accent3>
        <a:srgbClr val="FF0000"/>
      </a:accent3>
      <a:accent4>
        <a:srgbClr val="005828"/>
      </a:accent4>
      <a:accent5>
        <a:srgbClr val="92D05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 zeleno_žuto logo</Template>
  <TotalTime>229</TotalTime>
  <Words>464</Words>
  <Application>Microsoft Office PowerPoint</Application>
  <PresentationFormat>Prikaz na zaslonu (4:3)</PresentationFormat>
  <Paragraphs>137</Paragraphs>
  <Slides>19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1" baseType="lpstr">
      <vt:lpstr>alfa zeleno_žuto logo</vt:lpstr>
      <vt:lpstr>Microsoft Equation 3.0</vt:lpstr>
      <vt:lpstr>Dijagonale mnogokuta</vt:lpstr>
      <vt:lpstr>Ponovimo!</vt:lpstr>
      <vt:lpstr>UPAMTI</vt:lpstr>
      <vt:lpstr>Broj dijagonala iz jednog vrha mnogokuta dn</vt:lpstr>
      <vt:lpstr>Ukupan broj dijagonala mnogokuta Dn</vt:lpstr>
      <vt:lpstr>UPAMTI</vt:lpstr>
      <vt:lpstr>Primjer 1. Koliko dijagonala ima 100-terokut? </vt:lpstr>
      <vt:lpstr>Primjer 2. Koji mnogokut ima 20 dijagonala?</vt:lpstr>
      <vt:lpstr>1. </vt:lpstr>
      <vt:lpstr>2. Koliko dijagonala možeš nacrtati iz jednog vrha mnogokuta ako ima:</vt:lpstr>
      <vt:lpstr>3. Koliko vrhova ima mnogokut kojemu iz jednog vrha možeš povući:</vt:lpstr>
      <vt:lpstr>4. Dopuni tablicu:</vt:lpstr>
      <vt:lpstr>5. Nacrtaj sve dijagonale u danom mnogokutu i dopuni izjave.</vt:lpstr>
      <vt:lpstr>6. Koliko ukupno dijagonala možeš nacrtati u mnogokutu koji ima:</vt:lpstr>
      <vt:lpstr>7. Koliko vrhova ima mnogokut kojem ukupno možemo nacrtati:</vt:lpstr>
      <vt:lpstr>8. Koliko se ukupno dijagonala može nacrtati u mnogokutu kod kojega se iz jednog njegovog vrha mogu/može povući:</vt:lpstr>
      <vt:lpstr>9. Pokušaj pronaći mnogokut kojem je ukupan broj dijagonala jednak broju stranica.</vt:lpstr>
      <vt:lpstr>10. Iz jednoga vrha mnogokuta nacrtano je ukupno 5 dužina (dijagonala i stranica). Koji je to mnogokut?</vt:lpstr>
      <vt:lpstr>11. Nacrtane dužine jesu dijagonale mnogokuta koje su povučene iz vrha A.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Mnogokut</dc:title>
  <dc:creator>Marija</dc:creator>
  <cp:lastModifiedBy>Marija</cp:lastModifiedBy>
  <cp:revision>56</cp:revision>
  <dcterms:created xsi:type="dcterms:W3CDTF">2014-01-21T09:53:25Z</dcterms:created>
  <dcterms:modified xsi:type="dcterms:W3CDTF">2015-02-02T14:45:12Z</dcterms:modified>
</cp:coreProperties>
</file>