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380" y="-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DBD5-372B-4663-9828-62D3649566A8}" type="datetimeFigureOut">
              <a:rPr lang="hr-HR" smtClean="0"/>
              <a:t>14.5.2013.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1064-265C-4934-9B49-0B0216323F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4959833"/>
      </p:ext>
    </p:extLst>
  </p:cSld>
  <p:clrMapOvr>
    <a:masterClrMapping/>
  </p:clrMapOvr>
  <p:transition spd="slow" advClick="0" advTm="3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DBD5-372B-4663-9828-62D3649566A8}" type="datetimeFigureOut">
              <a:rPr lang="hr-HR" smtClean="0"/>
              <a:t>14.5.2013.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1064-265C-4934-9B49-0B0216323F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343578"/>
      </p:ext>
    </p:extLst>
  </p:cSld>
  <p:clrMapOvr>
    <a:masterClrMapping/>
  </p:clrMapOvr>
  <p:transition spd="slow" advClick="0" advTm="3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DBD5-372B-4663-9828-62D3649566A8}" type="datetimeFigureOut">
              <a:rPr lang="hr-HR" smtClean="0"/>
              <a:t>14.5.2013.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1064-265C-4934-9B49-0B0216323F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3607700"/>
      </p:ext>
    </p:extLst>
  </p:cSld>
  <p:clrMapOvr>
    <a:masterClrMapping/>
  </p:clrMapOvr>
  <p:transition spd="slow" advClick="0" advTm="3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DBD5-372B-4663-9828-62D3649566A8}" type="datetimeFigureOut">
              <a:rPr lang="hr-HR" smtClean="0"/>
              <a:t>14.5.2013.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1064-265C-4934-9B49-0B0216323F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8928735"/>
      </p:ext>
    </p:extLst>
  </p:cSld>
  <p:clrMapOvr>
    <a:masterClrMapping/>
  </p:clrMapOvr>
  <p:transition spd="slow" advClick="0" advTm="3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DBD5-372B-4663-9828-62D3649566A8}" type="datetimeFigureOut">
              <a:rPr lang="hr-HR" smtClean="0"/>
              <a:t>14.5.2013.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1064-265C-4934-9B49-0B0216323F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232343"/>
      </p:ext>
    </p:extLst>
  </p:cSld>
  <p:clrMapOvr>
    <a:masterClrMapping/>
  </p:clrMapOvr>
  <p:transition spd="slow" advClick="0" advTm="3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DBD5-372B-4663-9828-62D3649566A8}" type="datetimeFigureOut">
              <a:rPr lang="hr-HR" smtClean="0"/>
              <a:t>14.5.2013.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1064-265C-4934-9B49-0B0216323F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8296838"/>
      </p:ext>
    </p:extLst>
  </p:cSld>
  <p:clrMapOvr>
    <a:masterClrMapping/>
  </p:clrMapOvr>
  <p:transition spd="slow" advClick="0" advTm="3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DBD5-372B-4663-9828-62D3649566A8}" type="datetimeFigureOut">
              <a:rPr lang="hr-HR" smtClean="0"/>
              <a:t>14.5.2013.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1064-265C-4934-9B49-0B0216323F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8076850"/>
      </p:ext>
    </p:extLst>
  </p:cSld>
  <p:clrMapOvr>
    <a:masterClrMapping/>
  </p:clrMapOvr>
  <p:transition spd="slow" advClick="0" advTm="3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DBD5-372B-4663-9828-62D3649566A8}" type="datetimeFigureOut">
              <a:rPr lang="hr-HR" smtClean="0"/>
              <a:t>14.5.2013.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1064-265C-4934-9B49-0B0216323F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5486222"/>
      </p:ext>
    </p:extLst>
  </p:cSld>
  <p:clrMapOvr>
    <a:masterClrMapping/>
  </p:clrMapOvr>
  <p:transition spd="slow" advClick="0" advTm="3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DBD5-372B-4663-9828-62D3649566A8}" type="datetimeFigureOut">
              <a:rPr lang="hr-HR" smtClean="0"/>
              <a:t>14.5.2013.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1064-265C-4934-9B49-0B0216323F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52634342"/>
      </p:ext>
    </p:extLst>
  </p:cSld>
  <p:clrMapOvr>
    <a:masterClrMapping/>
  </p:clrMapOvr>
  <p:transition spd="slow" advClick="0" advTm="3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DBD5-372B-4663-9828-62D3649566A8}" type="datetimeFigureOut">
              <a:rPr lang="hr-HR" smtClean="0"/>
              <a:t>14.5.2013.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1064-265C-4934-9B49-0B0216323F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348687"/>
      </p:ext>
    </p:extLst>
  </p:cSld>
  <p:clrMapOvr>
    <a:masterClrMapping/>
  </p:clrMapOvr>
  <p:transition spd="slow" advClick="0" advTm="3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DBD5-372B-4663-9828-62D3649566A8}" type="datetimeFigureOut">
              <a:rPr lang="hr-HR" smtClean="0"/>
              <a:t>14.5.2013.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1064-265C-4934-9B49-0B0216323F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9941993"/>
      </p:ext>
    </p:extLst>
  </p:cSld>
  <p:clrMapOvr>
    <a:masterClrMapping/>
  </p:clrMapOvr>
  <p:transition spd="slow" advClick="0" advTm="3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CDBD5-372B-4663-9828-62D3649566A8}" type="datetimeFigureOut">
              <a:rPr lang="hr-HR" smtClean="0"/>
              <a:t>14.5.2013.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91064-265C-4934-9B49-0B0216323F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05428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hr.wikipedia.org/wiki/Nebesko_tijelo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Svemir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FF00"/>
                </a:solidFill>
              </a:rPr>
              <a:t>Lovro </a:t>
            </a:r>
            <a:r>
              <a:rPr lang="hr-HR" dirty="0" err="1" smtClean="0">
                <a:solidFill>
                  <a:srgbClr val="FFFF00"/>
                </a:solidFill>
              </a:rPr>
              <a:t>Peraković</a:t>
            </a:r>
            <a:r>
              <a:rPr lang="hr-HR" dirty="0" smtClean="0">
                <a:solidFill>
                  <a:srgbClr val="FFFF00"/>
                </a:solidFill>
              </a:rPr>
              <a:t> i Milica </a:t>
            </a:r>
            <a:r>
              <a:rPr lang="hr-HR" dirty="0" err="1" smtClean="0">
                <a:solidFill>
                  <a:srgbClr val="FFFF00"/>
                </a:solidFill>
              </a:rPr>
              <a:t>Resanović</a:t>
            </a:r>
            <a:endParaRPr lang="hr-H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501054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FF00"/>
                </a:solidFill>
              </a:rPr>
              <a:t>Sunce</a:t>
            </a:r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2000" b="1" dirty="0">
                <a:solidFill>
                  <a:srgbClr val="FFFF00"/>
                </a:solidFill>
              </a:rPr>
              <a:t>Sunce</a:t>
            </a:r>
            <a:r>
              <a:rPr lang="vi-VN" sz="2000" dirty="0">
                <a:solidFill>
                  <a:srgbClr val="FFFF00"/>
                </a:solidFill>
              </a:rPr>
              <a:t> je zvijezda u centru našeg Sunčevog sustava. Ona je gotovo savršena kugla (razlika između ekvatora i pola je samo 10 km) i sastoji se od plinovite vruće plazme, koja je isprepletena sa magnetskim </a:t>
            </a:r>
            <a:r>
              <a:rPr lang="vi-VN" sz="2000" dirty="0" smtClean="0">
                <a:solidFill>
                  <a:srgbClr val="FFFF00"/>
                </a:solidFill>
              </a:rPr>
              <a:t>poljima.</a:t>
            </a:r>
            <a:r>
              <a:rPr lang="vi-VN" sz="2000" dirty="0">
                <a:solidFill>
                  <a:srgbClr val="FFFF00"/>
                </a:solidFill>
              </a:rPr>
              <a:t> Promjer mu je oko 1 392 000 km, što je za 109 puta više od Zemlje i masu oko 2×10</a:t>
            </a:r>
            <a:r>
              <a:rPr lang="vi-VN" sz="2000" baseline="30000" dirty="0">
                <a:solidFill>
                  <a:srgbClr val="FFFF00"/>
                </a:solidFill>
              </a:rPr>
              <a:t>30</a:t>
            </a:r>
            <a:r>
              <a:rPr lang="vi-VN" sz="2000" dirty="0">
                <a:solidFill>
                  <a:srgbClr val="FFFF00"/>
                </a:solidFill>
              </a:rPr>
              <a:t> kilograma, što je za 330 000 puta više od Zemlje, a to je 99,86 % mase cijelog Sunčevog </a:t>
            </a:r>
            <a:r>
              <a:rPr lang="vi-VN" sz="2000" dirty="0" smtClean="0">
                <a:solidFill>
                  <a:srgbClr val="FFFF00"/>
                </a:solidFill>
              </a:rPr>
              <a:t>sustava.</a:t>
            </a:r>
            <a:r>
              <a:rPr lang="vi-VN" sz="2000" dirty="0">
                <a:solidFill>
                  <a:srgbClr val="FFFF00"/>
                </a:solidFill>
              </a:rPr>
              <a:t> Kemijski, ¾ ima vodika, dok je ostatak skoro sve helij, a manje od 2 % se sastoji od težih elemenata kao kisik, ugljik, neon, željezo i drugi</a:t>
            </a:r>
            <a:r>
              <a:rPr lang="vi-VN" sz="2000" dirty="0" smtClean="0">
                <a:solidFill>
                  <a:srgbClr val="FFFF00"/>
                </a:solidFill>
              </a:rPr>
              <a:t>.</a:t>
            </a:r>
            <a:endParaRPr lang="hr-HR" sz="2000" dirty="0" smtClean="0">
              <a:solidFill>
                <a:srgbClr val="FFFF00"/>
              </a:solidFill>
            </a:endParaRPr>
          </a:p>
          <a:p>
            <a:endParaRPr lang="hr-HR" sz="20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077072"/>
            <a:ext cx="2622280" cy="2499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856638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FF00"/>
                </a:solidFill>
              </a:rPr>
              <a:t>Meteoriti,Kometi,Asteroidi</a:t>
            </a:r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1600" b="1" dirty="0">
                <a:solidFill>
                  <a:srgbClr val="FFFF00"/>
                </a:solidFill>
              </a:rPr>
              <a:t>Meteorit</a:t>
            </a:r>
            <a:r>
              <a:rPr lang="hr-HR" sz="1600" dirty="0">
                <a:solidFill>
                  <a:srgbClr val="FFFF00"/>
                </a:solidFill>
              </a:rPr>
              <a:t> je komad stijene ili željeza, meteoroida, kometa ili planetoida, koji je iz svemira pao na površinu Zemlje ili nekog </a:t>
            </a:r>
            <a:r>
              <a:rPr lang="hr-HR" sz="1600" dirty="0" smtClean="0">
                <a:solidFill>
                  <a:srgbClr val="FFFF00"/>
                </a:solidFill>
              </a:rPr>
              <a:t>drugog nebeskog </a:t>
            </a:r>
            <a:r>
              <a:rPr lang="hr-HR" sz="1600" dirty="0">
                <a:solidFill>
                  <a:srgbClr val="FFFF00"/>
                </a:solidFill>
              </a:rPr>
              <a:t>tijela. U slučaju jačeg udara, nastaje udarni krater</a:t>
            </a:r>
            <a:r>
              <a:rPr lang="hr-HR" sz="1600" dirty="0" smtClean="0">
                <a:solidFill>
                  <a:srgbClr val="FFFF00"/>
                </a:solidFill>
              </a:rPr>
              <a:t>.</a:t>
            </a:r>
          </a:p>
          <a:p>
            <a:r>
              <a:rPr lang="hr-HR" sz="1600" b="1" dirty="0">
                <a:solidFill>
                  <a:srgbClr val="FFFF00"/>
                </a:solidFill>
              </a:rPr>
              <a:t>Komet</a:t>
            </a:r>
            <a:r>
              <a:rPr lang="hr-HR" sz="1600" dirty="0">
                <a:solidFill>
                  <a:srgbClr val="FFFF00"/>
                </a:solidFill>
              </a:rPr>
              <a:t> je nebesko tijelo koja se nalazi u eliptičnoj putanji oko Sunca. Dolaze iz najudaljenijih i najhladnijih područja Sunčevog sustava. Tamo su odbačeni gravitacijom divovskih planeta kada je Sunčev sustav tek nastajao. Većina ih stiže iz </a:t>
            </a:r>
            <a:r>
              <a:rPr lang="hr-HR" sz="1600" dirty="0" err="1">
                <a:solidFill>
                  <a:srgbClr val="FFFF00"/>
                </a:solidFill>
              </a:rPr>
              <a:t>Oortovog</a:t>
            </a:r>
            <a:r>
              <a:rPr lang="hr-HR" sz="1600" dirty="0">
                <a:solidFill>
                  <a:srgbClr val="FFFF00"/>
                </a:solidFill>
              </a:rPr>
              <a:t> oblaka-ledene sferične oblasti na samom rubu Sunčevog sustava. Kometi se sastoje od silikatne prašine i smrznutih plinova u obliku raznih vrsta leda (inja) koji čine poroznu jezgru. Kada se putanja kometa počne približavati Suncu, zbog povećanja temperature, led i smrznute čestice počinju isparavati stvarajući oblak plina oko kometa koji se zove koma. Zbog pritiska Sunčevog vjetra i radijacije koma (plinovi) i tijelo (prašina) kometa prilikom raspadanja pretvaraju se u karakteristične repove koji su vidljivi na </a:t>
            </a:r>
            <a:r>
              <a:rPr lang="hr-HR" sz="1600" dirty="0" smtClean="0">
                <a:solidFill>
                  <a:srgbClr val="FFFF00"/>
                </a:solidFill>
              </a:rPr>
              <a:t>nebu.</a:t>
            </a:r>
            <a:endParaRPr lang="hr-HR" sz="1600" dirty="0" smtClean="0">
              <a:solidFill>
                <a:srgbClr val="FFFF00"/>
              </a:solidFill>
            </a:endParaRPr>
          </a:p>
          <a:p>
            <a:r>
              <a:rPr lang="hr-HR" sz="1600" b="1" dirty="0">
                <a:solidFill>
                  <a:srgbClr val="FFFF00"/>
                </a:solidFill>
              </a:rPr>
              <a:t>Asteroidi</a:t>
            </a:r>
            <a:r>
              <a:rPr lang="hr-HR" sz="1600" dirty="0">
                <a:solidFill>
                  <a:srgbClr val="FFFF00"/>
                </a:solidFill>
              </a:rPr>
              <a:t> ili </a:t>
            </a:r>
            <a:r>
              <a:rPr lang="hr-HR" sz="1600" b="1" dirty="0">
                <a:solidFill>
                  <a:srgbClr val="FFFF00"/>
                </a:solidFill>
              </a:rPr>
              <a:t>planetoidi</a:t>
            </a:r>
            <a:r>
              <a:rPr lang="hr-HR" sz="1600" dirty="0">
                <a:solidFill>
                  <a:srgbClr val="FFFF00"/>
                </a:solidFill>
              </a:rPr>
              <a:t> su mala čvrsta </a:t>
            </a:r>
            <a:r>
              <a:rPr lang="hr-HR" sz="1600" dirty="0">
                <a:solidFill>
                  <a:srgbClr val="FFFF00"/>
                </a:solidFill>
                <a:hlinkClick r:id="rId3" tooltip="Nebesko tijelo"/>
              </a:rPr>
              <a:t>n</a:t>
            </a:r>
            <a:r>
              <a:rPr lang="hr-HR" sz="1600" dirty="0">
                <a:solidFill>
                  <a:srgbClr val="FFFF00"/>
                </a:solidFill>
              </a:rPr>
              <a:t>ebeska tijela u planetarnim sustavima. </a:t>
            </a:r>
            <a:endParaRPr lang="hr-HR" sz="1600" dirty="0" smtClean="0">
              <a:solidFill>
                <a:srgbClr val="FFFF00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125" y="188640"/>
            <a:ext cx="1457875" cy="1140946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500836"/>
            <a:ext cx="1270000" cy="95250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33" t="18379" r="12889" b="22904"/>
          <a:stretch/>
        </p:blipFill>
        <p:spPr>
          <a:xfrm>
            <a:off x="6876256" y="5561780"/>
            <a:ext cx="1895604" cy="1107580"/>
          </a:xfrm>
          <a:prstGeom prst="rect">
            <a:avLst/>
          </a:prstGeom>
        </p:spPr>
      </p:pic>
      <p:cxnSp>
        <p:nvCxnSpPr>
          <p:cNvPr id="8" name="Ravni poveznik sa strelicom 7"/>
          <p:cNvCxnSpPr/>
          <p:nvPr/>
        </p:nvCxnSpPr>
        <p:spPr>
          <a:xfrm flipH="1" flipV="1">
            <a:off x="1619672" y="5770401"/>
            <a:ext cx="1008112" cy="39490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niOkvir 8"/>
          <p:cNvSpPr txBox="1"/>
          <p:nvPr/>
        </p:nvSpPr>
        <p:spPr>
          <a:xfrm>
            <a:off x="2627784" y="601199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FF00"/>
                </a:solidFill>
              </a:rPr>
              <a:t>Komet</a:t>
            </a:r>
            <a:endParaRPr lang="hr-HR" dirty="0">
              <a:solidFill>
                <a:srgbClr val="FFFF00"/>
              </a:solidFill>
            </a:endParaRPr>
          </a:p>
        </p:txBody>
      </p:sp>
      <p:cxnSp>
        <p:nvCxnSpPr>
          <p:cNvPr id="11" name="Ravni poveznik sa strelicom 10"/>
          <p:cNvCxnSpPr/>
          <p:nvPr/>
        </p:nvCxnSpPr>
        <p:spPr>
          <a:xfrm flipH="1" flipV="1">
            <a:off x="8892480" y="1401594"/>
            <a:ext cx="28802" cy="33235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niOkvir 11"/>
          <p:cNvSpPr txBox="1"/>
          <p:nvPr/>
        </p:nvSpPr>
        <p:spPr>
          <a:xfrm>
            <a:off x="7956376" y="4931876"/>
            <a:ext cx="118762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hr-HR" dirty="0" err="1" smtClean="0"/>
              <a:t>Meteoirit</a:t>
            </a:r>
            <a:endParaRPr lang="hr-HR" dirty="0"/>
          </a:p>
        </p:txBody>
      </p:sp>
      <p:cxnSp>
        <p:nvCxnSpPr>
          <p:cNvPr id="14" name="Ravni poveznik sa strelicom 13"/>
          <p:cNvCxnSpPr/>
          <p:nvPr/>
        </p:nvCxnSpPr>
        <p:spPr>
          <a:xfrm flipV="1">
            <a:off x="5364088" y="5872630"/>
            <a:ext cx="1512168" cy="60036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niOkvir 14"/>
          <p:cNvSpPr txBox="1"/>
          <p:nvPr/>
        </p:nvSpPr>
        <p:spPr>
          <a:xfrm>
            <a:off x="4932040" y="629716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      </a:t>
            </a:r>
            <a:r>
              <a:rPr lang="hr-HR" dirty="0" smtClean="0">
                <a:solidFill>
                  <a:srgbClr val="FFFF00"/>
                </a:solidFill>
              </a:rPr>
              <a:t>Asteroid</a:t>
            </a:r>
            <a:endParaRPr lang="hr-H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41498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FF00"/>
                </a:solidFill>
              </a:rPr>
              <a:t>Crvotočine ili Crne Rupe</a:t>
            </a:r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1700" b="1" dirty="0">
                <a:solidFill>
                  <a:srgbClr val="FFFF00"/>
                </a:solidFill>
              </a:rPr>
              <a:t>Crna rupa</a:t>
            </a:r>
            <a:r>
              <a:rPr lang="vi-VN" sz="1700" dirty="0">
                <a:solidFill>
                  <a:srgbClr val="FFFF00"/>
                </a:solidFill>
              </a:rPr>
              <a:t> ili </a:t>
            </a:r>
            <a:r>
              <a:rPr lang="vi-VN" sz="1700" b="1" dirty="0">
                <a:solidFill>
                  <a:srgbClr val="FFFF00"/>
                </a:solidFill>
              </a:rPr>
              <a:t>crna jama</a:t>
            </a:r>
            <a:r>
              <a:rPr lang="vi-VN" sz="1700" dirty="0">
                <a:solidFill>
                  <a:srgbClr val="FFFF00"/>
                </a:solidFill>
              </a:rPr>
              <a:t> (engl. </a:t>
            </a:r>
            <a:r>
              <a:rPr lang="vi-VN" sz="1700" i="1" dirty="0">
                <a:solidFill>
                  <a:srgbClr val="FFFF00"/>
                </a:solidFill>
              </a:rPr>
              <a:t>black hole</a:t>
            </a:r>
            <a:r>
              <a:rPr lang="vi-VN" sz="1700" dirty="0">
                <a:solidFill>
                  <a:srgbClr val="FFFF00"/>
                </a:solidFill>
              </a:rPr>
              <a:t>) je nebesko tijelo čija je druga kozmička brzina veća od brzine svjetlosti tako da ga ni </a:t>
            </a:r>
            <a:r>
              <a:rPr lang="vi-VN" sz="1700" dirty="0" smtClean="0">
                <a:solidFill>
                  <a:srgbClr val="FFFF00"/>
                </a:solidFill>
              </a:rPr>
              <a:t>svjetlost</a:t>
            </a:r>
            <a:r>
              <a:rPr lang="hr-HR" sz="1700" dirty="0" smtClean="0">
                <a:solidFill>
                  <a:srgbClr val="FFFF00"/>
                </a:solidFill>
              </a:rPr>
              <a:t> </a:t>
            </a:r>
            <a:r>
              <a:rPr lang="vi-VN" sz="1700" dirty="0" smtClean="0">
                <a:solidFill>
                  <a:srgbClr val="FFFF00"/>
                </a:solidFill>
              </a:rPr>
              <a:t>ne </a:t>
            </a:r>
            <a:r>
              <a:rPr lang="vi-VN" sz="1700" dirty="0">
                <a:solidFill>
                  <a:srgbClr val="FFFF00"/>
                </a:solidFill>
              </a:rPr>
              <a:t>može napustiti.</a:t>
            </a:r>
          </a:p>
          <a:p>
            <a:r>
              <a:rPr lang="vi-VN" sz="1700" dirty="0">
                <a:solidFill>
                  <a:srgbClr val="FFFF00"/>
                </a:solidFill>
              </a:rPr>
              <a:t>Prostor u kojem je velika masa zbijena u malom prostoru zbog čega se, nakon što pređe granicu crne rupe (tzv. horizont događaja), ništa, pa čak ni svjetlost, ne može otrgnuti privlačnoj gravitacijskoj sili te mase</a:t>
            </a:r>
            <a:r>
              <a:rPr lang="vi-VN" sz="1700" dirty="0" smtClean="0">
                <a:solidFill>
                  <a:srgbClr val="FFFF00"/>
                </a:solidFill>
              </a:rPr>
              <a:t>.</a:t>
            </a:r>
            <a:endParaRPr lang="hr-HR" sz="1700" dirty="0" smtClean="0">
              <a:solidFill>
                <a:srgbClr val="FFFF00"/>
              </a:solidFill>
            </a:endParaRPr>
          </a:p>
          <a:p>
            <a:endParaRPr lang="vi-VN" sz="1700" dirty="0"/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3516828"/>
            <a:ext cx="4176464" cy="3341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823980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>
                <a:solidFill>
                  <a:srgbClr val="FFFF00"/>
                </a:solidFill>
              </a:rPr>
              <a:t>Pomračina</a:t>
            </a:r>
            <a:r>
              <a:rPr lang="hr-HR" dirty="0" smtClean="0">
                <a:solidFill>
                  <a:srgbClr val="FFFF00"/>
                </a:solidFill>
              </a:rPr>
              <a:t> </a:t>
            </a:r>
            <a:r>
              <a:rPr lang="hr-HR" dirty="0" smtClean="0">
                <a:solidFill>
                  <a:srgbClr val="FFFF00"/>
                </a:solidFill>
              </a:rPr>
              <a:t>Sunca</a:t>
            </a:r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9" name="Rezervirano mjesto sadržaja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1600" dirty="0">
                <a:solidFill>
                  <a:srgbClr val="FFFF00"/>
                </a:solidFill>
              </a:rPr>
              <a:t>Do </a:t>
            </a:r>
            <a:r>
              <a:rPr lang="vi-VN" sz="1600" dirty="0" smtClean="0">
                <a:solidFill>
                  <a:srgbClr val="FFFF00"/>
                </a:solidFill>
              </a:rPr>
              <a:t>pomr</a:t>
            </a:r>
            <a:r>
              <a:rPr lang="hr-HR" sz="1600" dirty="0" smtClean="0">
                <a:solidFill>
                  <a:srgbClr val="FFFF00"/>
                </a:solidFill>
              </a:rPr>
              <a:t>a</a:t>
            </a:r>
            <a:r>
              <a:rPr lang="vi-VN" sz="1600" dirty="0" smtClean="0">
                <a:solidFill>
                  <a:srgbClr val="FFFF00"/>
                </a:solidFill>
              </a:rPr>
              <a:t>čine</a:t>
            </a:r>
            <a:r>
              <a:rPr lang="vi-VN" sz="1600" dirty="0">
                <a:solidFill>
                  <a:srgbClr val="FFFF00"/>
                </a:solidFill>
              </a:rPr>
              <a:t> Sunca dolazi kada Mjesečeva sjena prođe preko površine Zemlje, što se može dogoditi samo kada je Mjesec u </a:t>
            </a:r>
            <a:r>
              <a:rPr lang="vi-VN" sz="1600" dirty="0" smtClean="0">
                <a:solidFill>
                  <a:srgbClr val="FFFF00"/>
                </a:solidFill>
              </a:rPr>
              <a:t>fazim</a:t>
            </a:r>
            <a:r>
              <a:rPr lang="hr-HR" sz="1600" dirty="0" smtClean="0">
                <a:solidFill>
                  <a:srgbClr val="FFFF00"/>
                </a:solidFill>
              </a:rPr>
              <a:t> </a:t>
            </a:r>
            <a:r>
              <a:rPr lang="vi-VN" sz="1600" dirty="0" smtClean="0">
                <a:solidFill>
                  <a:srgbClr val="FFFF00"/>
                </a:solidFill>
              </a:rPr>
              <a:t>lađaka</a:t>
            </a:r>
            <a:r>
              <a:rPr lang="vi-VN" sz="1600" dirty="0">
                <a:solidFill>
                  <a:srgbClr val="FFFF00"/>
                </a:solidFill>
              </a:rPr>
              <a:t>. Ovisno o trenutačnoj udaljenosti Mjeseca i Sunca od Zemlje, te o položaju promatrača na Zemljinoj površini, može nastupiti jedna od tri vrste pomrčina Sunca: potpuna, djelomična i prstenasta.</a:t>
            </a:r>
            <a:endParaRPr lang="hr-HR" sz="1600" dirty="0">
              <a:solidFill>
                <a:srgbClr val="FFFF00"/>
              </a:solidFill>
            </a:endParaRPr>
          </a:p>
        </p:txBody>
      </p:sp>
      <p:pic>
        <p:nvPicPr>
          <p:cNvPr id="10" name="Slika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807434"/>
            <a:ext cx="3719656" cy="3668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16519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 rot="3024955">
            <a:off x="4682329" y="2331115"/>
            <a:ext cx="61206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600" dirty="0" smtClean="0">
                <a:solidFill>
                  <a:srgbClr val="FFFF00"/>
                </a:solidFill>
              </a:rPr>
              <a:t>KRAJ</a:t>
            </a:r>
            <a:endParaRPr lang="hr-HR" sz="9600" dirty="0">
              <a:solidFill>
                <a:srgbClr val="FFFF00"/>
              </a:solidFill>
            </a:endParaRPr>
          </a:p>
        </p:txBody>
      </p:sp>
      <p:cxnSp>
        <p:nvCxnSpPr>
          <p:cNvPr id="4" name="Ravni poveznik 3"/>
          <p:cNvCxnSpPr/>
          <p:nvPr/>
        </p:nvCxnSpPr>
        <p:spPr>
          <a:xfrm>
            <a:off x="4067944" y="0"/>
            <a:ext cx="5076056" cy="6165304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96752"/>
            <a:ext cx="5184576" cy="5184576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6" name="TekstniOkvir 5"/>
          <p:cNvSpPr txBox="1"/>
          <p:nvPr/>
        </p:nvSpPr>
        <p:spPr>
          <a:xfrm>
            <a:off x="795241" y="3250431"/>
            <a:ext cx="4392488" cy="107721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/>
          <a:p>
            <a:r>
              <a:rPr lang="hr-HR" sz="3200" dirty="0" smtClean="0">
                <a:solidFill>
                  <a:srgbClr val="FFFF00"/>
                </a:solidFill>
              </a:rPr>
              <a:t>Svemir</a:t>
            </a:r>
          </a:p>
          <a:p>
            <a:r>
              <a:rPr lang="hr-HR" sz="3200" dirty="0" smtClean="0">
                <a:solidFill>
                  <a:srgbClr val="FFFF00"/>
                </a:solidFill>
              </a:rPr>
              <a:t>Projekt </a:t>
            </a:r>
            <a:r>
              <a:rPr lang="hr-HR" sz="3200" dirty="0" smtClean="0">
                <a:solidFill>
                  <a:srgbClr val="FFFF00"/>
                </a:solidFill>
              </a:rPr>
              <a:t>Lovre i Milice</a:t>
            </a:r>
            <a:endParaRPr lang="hr-HR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819877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Merkur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b="1" dirty="0">
                <a:solidFill>
                  <a:srgbClr val="FFFF00"/>
                </a:solidFill>
              </a:rPr>
              <a:t>Merkur</a:t>
            </a:r>
            <a:r>
              <a:rPr lang="hr-HR" sz="2000" dirty="0">
                <a:solidFill>
                  <a:srgbClr val="FFFF00"/>
                </a:solidFill>
              </a:rPr>
              <a:t> je najbliža planeta Suncu i osma po veličini </a:t>
            </a:r>
            <a:r>
              <a:rPr lang="hr-HR" sz="2000" dirty="0" smtClean="0">
                <a:solidFill>
                  <a:srgbClr val="FFFF00"/>
                </a:solidFill>
              </a:rPr>
              <a:t>u</a:t>
            </a:r>
            <a:r>
              <a:rPr lang="hr-HR" sz="2000" dirty="0">
                <a:solidFill>
                  <a:srgbClr val="FFFF00"/>
                </a:solidFill>
              </a:rPr>
              <a:t> Sunčevom </a:t>
            </a:r>
            <a:r>
              <a:rPr lang="hr-HR" sz="2000" dirty="0" smtClean="0">
                <a:solidFill>
                  <a:srgbClr val="FFFF00"/>
                </a:solidFill>
              </a:rPr>
              <a:t>sistemu. </a:t>
            </a:r>
            <a:r>
              <a:rPr lang="hr-HR" sz="2000" dirty="0">
                <a:solidFill>
                  <a:srgbClr val="FFFF00"/>
                </a:solidFill>
              </a:rPr>
              <a:t>Merkur je nešto manji u </a:t>
            </a:r>
            <a:r>
              <a:rPr lang="hr-HR" sz="2000" dirty="0" smtClean="0">
                <a:solidFill>
                  <a:srgbClr val="FFFF00"/>
                </a:solidFill>
              </a:rPr>
              <a:t>promjeru </a:t>
            </a:r>
            <a:r>
              <a:rPr lang="hr-HR" sz="2000" dirty="0">
                <a:solidFill>
                  <a:srgbClr val="FFFF00"/>
                </a:solidFill>
              </a:rPr>
              <a:t>(4.880 km) od </a:t>
            </a:r>
            <a:r>
              <a:rPr lang="hr-HR" sz="2000" dirty="0" smtClean="0">
                <a:solidFill>
                  <a:srgbClr val="FFFF00"/>
                </a:solidFill>
              </a:rPr>
              <a:t>satelita </a:t>
            </a:r>
            <a:r>
              <a:rPr lang="hr-HR" sz="2000" dirty="0" err="1" smtClean="0">
                <a:solidFill>
                  <a:srgbClr val="FFFF00"/>
                </a:solidFill>
              </a:rPr>
              <a:t>Ganimeda</a:t>
            </a:r>
            <a:r>
              <a:rPr lang="hr-HR" sz="2000" dirty="0">
                <a:solidFill>
                  <a:srgbClr val="FFFF00"/>
                </a:solidFill>
              </a:rPr>
              <a:t> i Titana (Jupiterovih </a:t>
            </a:r>
            <a:r>
              <a:rPr lang="hr-HR" sz="2000" dirty="0" smtClean="0">
                <a:solidFill>
                  <a:srgbClr val="FFFF00"/>
                </a:solidFill>
              </a:rPr>
              <a:t>satelita</a:t>
            </a:r>
            <a:r>
              <a:rPr lang="hr-HR" sz="2000" dirty="0" smtClean="0">
                <a:solidFill>
                  <a:srgbClr val="FFFF00"/>
                </a:solidFill>
              </a:rPr>
              <a:t>), ali </a:t>
            </a:r>
            <a:r>
              <a:rPr lang="hr-HR" sz="2000" dirty="0">
                <a:solidFill>
                  <a:srgbClr val="FFFF00"/>
                </a:solidFill>
              </a:rPr>
              <a:t>ima duplo veću masu</a:t>
            </a:r>
            <a:r>
              <a:rPr lang="hr-HR" sz="2000" dirty="0" smtClean="0">
                <a:solidFill>
                  <a:srgbClr val="FFFF00"/>
                </a:solidFill>
              </a:rPr>
              <a:t>.</a:t>
            </a:r>
          </a:p>
          <a:p>
            <a:endParaRPr lang="hr-HR" sz="1400" dirty="0" smtClean="0"/>
          </a:p>
          <a:p>
            <a:endParaRPr lang="hr-HR" sz="14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748477"/>
            <a:ext cx="3082260" cy="3056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030169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Venera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b="1" dirty="0">
                <a:solidFill>
                  <a:srgbClr val="FFFF00"/>
                </a:solidFill>
              </a:rPr>
              <a:t>Venera</a:t>
            </a:r>
            <a:r>
              <a:rPr lang="hr-HR" sz="2400" dirty="0">
                <a:solidFill>
                  <a:srgbClr val="FFFF00"/>
                </a:solidFill>
              </a:rPr>
              <a:t> je druga po udaljenosti planeta od Sunca. Venera je udaljena 0,72 AU ili 108.200.000 km od </a:t>
            </a:r>
            <a:r>
              <a:rPr lang="hr-HR" sz="2400" dirty="0" smtClean="0">
                <a:solidFill>
                  <a:srgbClr val="FFFF00"/>
                </a:solidFill>
              </a:rPr>
              <a:t>Sunca. 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234642"/>
            <a:ext cx="3363369" cy="3363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981252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Zemlja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1800" b="1" dirty="0">
                <a:solidFill>
                  <a:srgbClr val="FFFF00"/>
                </a:solidFill>
              </a:rPr>
              <a:t>Zemlja</a:t>
            </a:r>
            <a:r>
              <a:rPr lang="hr-HR" sz="1800" dirty="0">
                <a:solidFill>
                  <a:srgbClr val="FFFF00"/>
                </a:solidFill>
              </a:rPr>
              <a:t> je planet na kojem živi čovjek i jedini nama poznati planet na kojem postoji život. Ona je treći planet po udaljenosti </a:t>
            </a:r>
            <a:r>
              <a:rPr lang="hr-HR" sz="1800" dirty="0" smtClean="0">
                <a:solidFill>
                  <a:srgbClr val="FFFF00"/>
                </a:solidFill>
              </a:rPr>
              <a:t>od Sunca</a:t>
            </a:r>
            <a:r>
              <a:rPr lang="hr-HR" sz="1800" dirty="0">
                <a:solidFill>
                  <a:srgbClr val="FFFF00"/>
                </a:solidFill>
              </a:rPr>
              <a:t> i najveći </a:t>
            </a:r>
            <a:r>
              <a:rPr lang="hr-HR" sz="1800" dirty="0" err="1">
                <a:solidFill>
                  <a:srgbClr val="FFFF00"/>
                </a:solidFill>
              </a:rPr>
              <a:t>terestrički</a:t>
            </a:r>
            <a:r>
              <a:rPr lang="hr-HR" sz="1800" dirty="0">
                <a:solidFill>
                  <a:srgbClr val="FFFF00"/>
                </a:solidFill>
              </a:rPr>
              <a:t> planet u Sunčevu sustavu. Planet Zemlja ima jedan prirodni satelit, Mjesec. Smatra se da je Zemlja nastala prije otprilike 4,6 milijardi godina</a:t>
            </a:r>
            <a:r>
              <a:rPr lang="hr-HR" sz="1800" dirty="0" smtClean="0">
                <a:solidFill>
                  <a:srgbClr val="FFFF00"/>
                </a:solidFill>
              </a:rPr>
              <a:t>.</a:t>
            </a:r>
          </a:p>
          <a:p>
            <a:endParaRPr lang="hr-HR" sz="18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996952"/>
            <a:ext cx="3433156" cy="3433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88527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Mars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b="1" dirty="0">
                <a:solidFill>
                  <a:srgbClr val="FFFF00"/>
                </a:solidFill>
              </a:rPr>
              <a:t>Mars</a:t>
            </a:r>
            <a:r>
              <a:rPr lang="hr-HR" sz="2000" dirty="0">
                <a:solidFill>
                  <a:srgbClr val="FFFF00"/>
                </a:solidFill>
              </a:rPr>
              <a:t>, </a:t>
            </a:r>
            <a:r>
              <a:rPr lang="hr-HR" sz="2000" i="1" dirty="0">
                <a:solidFill>
                  <a:srgbClr val="FFFF00"/>
                </a:solidFill>
              </a:rPr>
              <a:t>crvena planeta</a:t>
            </a:r>
            <a:r>
              <a:rPr lang="hr-HR" sz="2000" dirty="0">
                <a:solidFill>
                  <a:srgbClr val="FFFF00"/>
                </a:solidFill>
              </a:rPr>
              <a:t>, je četvrta planeta u Sunčevom sistemu. Naziv je dobio po Marsu, starorimskom božanstvu rata i </a:t>
            </a:r>
            <a:r>
              <a:rPr lang="hr-HR" sz="2000" dirty="0" smtClean="0">
                <a:solidFill>
                  <a:srgbClr val="FFFF00"/>
                </a:solidFill>
              </a:rPr>
              <a:t>poljoprivrede koje </a:t>
            </a:r>
            <a:r>
              <a:rPr lang="hr-HR" sz="2000" dirty="0">
                <a:solidFill>
                  <a:srgbClr val="FFFF00"/>
                </a:solidFill>
              </a:rPr>
              <a:t>je u grčkoj mitologiji poznato pod imenom </a:t>
            </a:r>
            <a:r>
              <a:rPr lang="hr-HR" sz="2000" dirty="0" err="1">
                <a:solidFill>
                  <a:srgbClr val="FFFF00"/>
                </a:solidFill>
              </a:rPr>
              <a:t>Ares</a:t>
            </a:r>
            <a:r>
              <a:rPr lang="hr-HR" sz="2000" dirty="0" smtClean="0">
                <a:solidFill>
                  <a:srgbClr val="FFFF00"/>
                </a:solidFill>
              </a:rPr>
              <a:t>.</a:t>
            </a:r>
          </a:p>
          <a:p>
            <a:endParaRPr lang="hr-HR" sz="20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342" y="2708920"/>
            <a:ext cx="3442817" cy="3442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808600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Jupiter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1800" b="1" dirty="0">
                <a:solidFill>
                  <a:srgbClr val="FFFF00"/>
                </a:solidFill>
              </a:rPr>
              <a:t>Jupiter</a:t>
            </a:r>
            <a:r>
              <a:rPr lang="vi-VN" sz="1800" dirty="0">
                <a:solidFill>
                  <a:srgbClr val="FFFF00"/>
                </a:solidFill>
              </a:rPr>
              <a:t> je peta planeta od Sunca i najveća planeta u Sunčevom sistemu. Jupiter je udaljen 5.20 AU ili 778,330,000 km od Sunca, ima promjer 142,984 km i masu 1.900e27 kg. Do sada su pronađena 63 prirodna satelita (mjeseca) koji kruže oko Jupitera, a otkriveni su i planetarni prstenovi.</a:t>
            </a:r>
            <a:endParaRPr lang="hr-HR" sz="1800" dirty="0">
              <a:solidFill>
                <a:srgbClr val="FFFF00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912807"/>
            <a:ext cx="3807063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430281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Saturn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1800" b="1" dirty="0">
                <a:solidFill>
                  <a:srgbClr val="FFFF00"/>
                </a:solidFill>
              </a:rPr>
              <a:t>Saturn</a:t>
            </a:r>
            <a:r>
              <a:rPr lang="hr-HR" sz="1800" dirty="0">
                <a:solidFill>
                  <a:srgbClr val="FFFF00"/>
                </a:solidFill>
              </a:rPr>
              <a:t> je 6. planeta u Sunčevom sistemu. Spada u </a:t>
            </a:r>
            <a:r>
              <a:rPr lang="hr-HR" sz="1800" dirty="0" smtClean="0">
                <a:solidFill>
                  <a:srgbClr val="FFFF00"/>
                </a:solidFill>
              </a:rPr>
              <a:t>plinovite </a:t>
            </a:r>
            <a:r>
              <a:rPr lang="hr-HR" sz="1800" dirty="0">
                <a:solidFill>
                  <a:srgbClr val="FFFF00"/>
                </a:solidFill>
              </a:rPr>
              <a:t>gigante i ujedno je druga po veličini planeta nakon Jupitera. Saturn ima velike </a:t>
            </a:r>
            <a:r>
              <a:rPr lang="hr-HR" sz="1800" dirty="0" err="1">
                <a:solidFill>
                  <a:srgbClr val="FFFF00"/>
                </a:solidFill>
              </a:rPr>
              <a:t>prstenove</a:t>
            </a:r>
            <a:r>
              <a:rPr lang="hr-HR" sz="1800" dirty="0">
                <a:solidFill>
                  <a:srgbClr val="FFFF00"/>
                </a:solidFill>
              </a:rPr>
              <a:t> koje se sastoje uglavnom od leda i ostataka tvari iz okolnog svemirskog prostora. Naziv je dobio po </a:t>
            </a:r>
            <a:r>
              <a:rPr lang="hr-HR" sz="1800" dirty="0" smtClean="0">
                <a:solidFill>
                  <a:srgbClr val="FFFF00"/>
                </a:solidFill>
              </a:rPr>
              <a:t>istoimenom rimskom</a:t>
            </a:r>
            <a:r>
              <a:rPr lang="hr-HR" sz="1800" dirty="0">
                <a:solidFill>
                  <a:srgbClr val="FFFF00"/>
                </a:solidFill>
              </a:rPr>
              <a:t> božanstvu Saturnu. Na noćnom nebu se vidi kao žuta </a:t>
            </a:r>
            <a:r>
              <a:rPr lang="hr-HR" sz="1800" dirty="0" smtClean="0">
                <a:solidFill>
                  <a:srgbClr val="FFFF00"/>
                </a:solidFill>
              </a:rPr>
              <a:t>zvijezda.</a:t>
            </a:r>
            <a:endParaRPr lang="hr-HR" sz="1800" dirty="0" smtClean="0">
              <a:solidFill>
                <a:srgbClr val="FFFF00"/>
              </a:solidFill>
            </a:endParaRPr>
          </a:p>
          <a:p>
            <a:endParaRPr lang="hr-HR" sz="18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3073400"/>
            <a:ext cx="5080000" cy="378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417084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FF00"/>
                </a:solidFill>
              </a:rPr>
              <a:t>Uran</a:t>
            </a:r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1800" b="1" dirty="0">
                <a:solidFill>
                  <a:srgbClr val="FFFF00"/>
                </a:solidFill>
              </a:rPr>
              <a:t>Uran</a:t>
            </a:r>
            <a:r>
              <a:rPr lang="hr-HR" sz="1800" dirty="0">
                <a:solidFill>
                  <a:srgbClr val="FFFF00"/>
                </a:solidFill>
              </a:rPr>
              <a:t> je sedmi planet u Sunčevu sustavu i treći po veličini. Uran je udaljen 19.218 AJ ili 2,870,990,000 km od Sunca. Ima promjer51,118 km (na ekvatoru) i masu 8.683 × 10</a:t>
            </a:r>
            <a:r>
              <a:rPr lang="hr-HR" sz="1800" baseline="30000" dirty="0">
                <a:solidFill>
                  <a:srgbClr val="FFFF00"/>
                </a:solidFill>
              </a:rPr>
              <a:t>25</a:t>
            </a:r>
            <a:r>
              <a:rPr lang="hr-HR" sz="1800" dirty="0">
                <a:solidFill>
                  <a:srgbClr val="FFFF00"/>
                </a:solidFill>
              </a:rPr>
              <a:t> kg. U orbiti oko Urana do sada je otkriveno 27 prirodnih satelita i 11 planetarnih </a:t>
            </a:r>
            <a:r>
              <a:rPr lang="hr-HR" sz="1800" dirty="0" err="1" smtClean="0">
                <a:solidFill>
                  <a:srgbClr val="FFFF00"/>
                </a:solidFill>
              </a:rPr>
              <a:t>prstenova.</a:t>
            </a:r>
            <a:r>
              <a:rPr lang="hr-HR" sz="1800" dirty="0" smtClean="0">
                <a:solidFill>
                  <a:srgbClr val="FFFF00"/>
                </a:solidFill>
              </a:rPr>
              <a:t>.</a:t>
            </a:r>
            <a:endParaRPr lang="hr-HR" sz="1800" dirty="0" smtClean="0">
              <a:solidFill>
                <a:srgbClr val="FFFF00"/>
              </a:solidFill>
            </a:endParaRPr>
          </a:p>
          <a:p>
            <a:endParaRPr lang="hr-HR" sz="18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284984"/>
            <a:ext cx="3024336" cy="307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173747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FF00"/>
                </a:solidFill>
              </a:rPr>
              <a:t>Neptun</a:t>
            </a:r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/>
          </a:bodyPr>
          <a:lstStyle/>
          <a:p>
            <a:r>
              <a:rPr lang="hr-HR" sz="1800" b="1" dirty="0" smtClean="0">
                <a:solidFill>
                  <a:srgbClr val="FFFF00"/>
                </a:solidFill>
              </a:rPr>
              <a:t>Neptun je</a:t>
            </a:r>
            <a:r>
              <a:rPr lang="hr-HR" sz="1800" dirty="0" smtClean="0">
                <a:solidFill>
                  <a:srgbClr val="FFFF00"/>
                </a:solidFill>
              </a:rPr>
              <a:t> </a:t>
            </a:r>
            <a:r>
              <a:rPr lang="hr-HR" sz="1800" dirty="0">
                <a:solidFill>
                  <a:srgbClr val="FFFF00"/>
                </a:solidFill>
              </a:rPr>
              <a:t>osmi i od Sunca najudaljeniji planet Sunčevog sustava. Nazvan po rimskom bogu mora, četvrti je najveći planet po promjeru i treći po masi koja je </a:t>
            </a:r>
            <a:r>
              <a:rPr lang="hr-HR" sz="1800" dirty="0" err="1">
                <a:solidFill>
                  <a:srgbClr val="FFFF00"/>
                </a:solidFill>
              </a:rPr>
              <a:t>sedmanaest</a:t>
            </a:r>
            <a:r>
              <a:rPr lang="hr-HR" sz="1800" dirty="0">
                <a:solidFill>
                  <a:srgbClr val="FFFF00"/>
                </a:solidFill>
              </a:rPr>
              <a:t> puta veća od Zemljine. Oko Sunca </a:t>
            </a:r>
            <a:r>
              <a:rPr lang="hr-HR" sz="1800" dirty="0" err="1">
                <a:solidFill>
                  <a:srgbClr val="FFFF00"/>
                </a:solidFill>
              </a:rPr>
              <a:t>orbitira</a:t>
            </a:r>
            <a:r>
              <a:rPr lang="hr-HR" sz="1800" dirty="0">
                <a:solidFill>
                  <a:srgbClr val="FFFF00"/>
                </a:solidFill>
              </a:rPr>
              <a:t> na prosječnoj udaljenosti od 30,1 AJ. Astronomski simbol mu je ♆, stilizirana inačica trozuba boga Neptuna</a:t>
            </a:r>
            <a:r>
              <a:rPr lang="hr-HR" sz="1800" dirty="0" smtClean="0">
                <a:solidFill>
                  <a:srgbClr val="FFFF00"/>
                </a:solidFill>
              </a:rPr>
              <a:t>.</a:t>
            </a:r>
          </a:p>
          <a:p>
            <a:endParaRPr lang="hr-HR" sz="18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111" y="2965970"/>
            <a:ext cx="3612034" cy="3554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816327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50</Words>
  <Application>Microsoft Office PowerPoint</Application>
  <PresentationFormat>Prikaz na zaslonu (4:3)</PresentationFormat>
  <Paragraphs>35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5" baseType="lpstr">
      <vt:lpstr>Tema sustava Office</vt:lpstr>
      <vt:lpstr>Svemir</vt:lpstr>
      <vt:lpstr>Merkur</vt:lpstr>
      <vt:lpstr>Venera</vt:lpstr>
      <vt:lpstr>Zemlja</vt:lpstr>
      <vt:lpstr>Mars</vt:lpstr>
      <vt:lpstr>Jupiter</vt:lpstr>
      <vt:lpstr>Saturn</vt:lpstr>
      <vt:lpstr>Uran</vt:lpstr>
      <vt:lpstr>Neptun</vt:lpstr>
      <vt:lpstr>Sunce</vt:lpstr>
      <vt:lpstr>Meteoriti,Kometi,Asteroidi</vt:lpstr>
      <vt:lpstr>Crvotočine ili Crne Rupe</vt:lpstr>
      <vt:lpstr>Pomračina Sunca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Svemir</dc:title>
  <dc:creator>marek</dc:creator>
  <cp:lastModifiedBy>marek</cp:lastModifiedBy>
  <cp:revision>10</cp:revision>
  <dcterms:created xsi:type="dcterms:W3CDTF">2013-05-07T09:46:06Z</dcterms:created>
  <dcterms:modified xsi:type="dcterms:W3CDTF">2013-05-14T09:53:50Z</dcterms:modified>
</cp:coreProperties>
</file>